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12192000"/>
  <p:embeddedFontLst>
    <p:embeddedFont>
      <p:font typeface="Bebas Neue"/>
      <p:regular r:id="rId18"/>
    </p:embeddedFont>
    <p:embeddedFont>
      <p:font typeface="DM Serif Display"/>
      <p:regular r:id="rId19"/>
      <p: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DMSerifDisplay-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DMSerifDisplay-regular.fntdata"/><Relationship Id="rId6" Type="http://schemas.openxmlformats.org/officeDocument/2006/relationships/slide" Target="slides/slide2.xml"/><Relationship Id="rId18" Type="http://schemas.openxmlformats.org/officeDocument/2006/relationships/font" Target="fonts/BebasNeue-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daa0c70695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3daa0c70695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3daa0c70695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daa0c70695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daa0c70695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3daa0c70695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daa0c7069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3daa0c70695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3daa0c70695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daa0c7069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3daa0c7069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g3daa0c70695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b1e63c5d7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3db1e63c5d7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db1e63c5d7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daa0c70695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3daa0c70695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daa0c70695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daa0c70695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daa0c70695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3daa0c70695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drive.google.com/file/d/1v5B2fIPZTrflyYrOpXq40OLZajPN2p63/view?usp=sharing" TargetMode="External"/><Relationship Id="rId4" Type="http://schemas.openxmlformats.org/officeDocument/2006/relationships/image" Target="../media/image6.pn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3.png"/><Relationship Id="rId6" Type="http://schemas.openxmlformats.org/officeDocument/2006/relationships/hyperlink" Target="https://drive.google.com/drive/folders/1bkwrIa0z7UfxXby4j1xUKk0wp1-ikJFx?usp=drive_lin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momsfirst.u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hyperlink" Target="mailto:press@momsfirst.us" TargetMode="External"/><Relationship Id="rId5" Type="http://schemas.openxmlformats.org/officeDocument/2006/relationships/hyperlink" Target="mailto:press@momsfirst.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hyperlink" Target="http://momsfirst.us/DO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momsfirst.u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youtube.com/watch?v=O0XinEVyWwc" TargetMode="External"/><Relationship Id="rId4" Type="http://schemas.openxmlformats.org/officeDocument/2006/relationships/image" Target="../media/image10.jpg"/><Relationship Id="rId5" Type="http://schemas.openxmlformats.org/officeDocument/2006/relationships/hyperlink" Target="https://drive.google.com/drive/folders/1elGMA0BYZMx_o0zrbexssaAzZA5oTyh9?usp=drive_lin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rive.google.com/drive/folders/19jTM0666BCEyMskpNkRHgX6Jq3JfFtbQ?usp=drive_link" TargetMode="External"/><Relationship Id="rId4" Type="http://schemas.openxmlformats.org/officeDocument/2006/relationships/hyperlink" Target="http://drive.google.com/file/d/16kjR36bUQVNoOD3G_4UnUtjI6R4uUM5V/view" TargetMode="External"/><Relationship Id="rId5"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 name="Shape 15"/>
        <p:cNvGrpSpPr/>
        <p:nvPr/>
      </p:nvGrpSpPr>
      <p:grpSpPr>
        <a:xfrm>
          <a:off x="0" y="0"/>
          <a:ext cx="0" cy="0"/>
          <a:chOff x="0" y="0"/>
          <a:chExt cx="0" cy="0"/>
        </a:xfrm>
      </p:grpSpPr>
      <p:sp>
        <p:nvSpPr>
          <p:cNvPr id="16" name="Google Shape;16;p3"/>
          <p:cNvSpPr/>
          <p:nvPr/>
        </p:nvSpPr>
        <p:spPr>
          <a:xfrm>
            <a:off x="0" y="0"/>
            <a:ext cx="12191695" cy="27432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0" y="6583680"/>
            <a:ext cx="12191695" cy="27432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0" y="0"/>
            <a:ext cx="274320" cy="685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11917375" y="0"/>
            <a:ext cx="274320" cy="685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731520" y="640080"/>
            <a:ext cx="7315200"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1200"/>
              <a:buFont typeface="Bebas Neue"/>
              <a:buNone/>
            </a:pPr>
            <a:r>
              <a:rPr b="1" i="0" lang="en-US" sz="1800" u="none" cap="none" strike="noStrike">
                <a:solidFill>
                  <a:srgbClr val="425585"/>
                </a:solidFill>
                <a:latin typeface="Bebas Neue"/>
                <a:ea typeface="Bebas Neue"/>
                <a:cs typeface="Bebas Neue"/>
                <a:sym typeface="Bebas Neue"/>
              </a:rPr>
              <a:t>PRESS DECK  /  EMBARGOED </a:t>
            </a:r>
            <a:r>
              <a:rPr b="1" i="0" lang="en-US" sz="1800" u="none" cap="none" strike="noStrike">
                <a:solidFill>
                  <a:srgbClr val="425585"/>
                </a:solidFill>
                <a:latin typeface="Bebas Neue"/>
                <a:ea typeface="Bebas Neue"/>
                <a:cs typeface="Bebas Neue"/>
                <a:sym typeface="Bebas Neue"/>
              </a:rPr>
              <a:t>MATERIALS</a:t>
            </a:r>
            <a:endParaRPr b="0" i="0" sz="1800" u="none" cap="none" strike="noStrike">
              <a:solidFill>
                <a:schemeClr val="dk1"/>
              </a:solidFill>
              <a:latin typeface="Calibri"/>
              <a:ea typeface="Calibri"/>
              <a:cs typeface="Calibri"/>
              <a:sym typeface="Calibri"/>
            </a:endParaRPr>
          </a:p>
        </p:txBody>
      </p:sp>
      <p:sp>
        <p:nvSpPr>
          <p:cNvPr id="21" name="Google Shape;21;p3"/>
          <p:cNvSpPr/>
          <p:nvPr/>
        </p:nvSpPr>
        <p:spPr>
          <a:xfrm>
            <a:off x="2633450" y="4039325"/>
            <a:ext cx="6966900" cy="137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E3D63"/>
              </a:buClr>
              <a:buSzPts val="1600"/>
              <a:buFont typeface="DM Serif Display"/>
              <a:buNone/>
            </a:pPr>
            <a:r>
              <a:rPr b="0" i="1" lang="en-US" sz="1600" u="none" cap="none" strike="noStrike">
                <a:solidFill>
                  <a:srgbClr val="2E3D63"/>
                </a:solidFill>
                <a:latin typeface="DM Serif Display"/>
                <a:ea typeface="DM Serif Display"/>
                <a:cs typeface="DM Serif Display"/>
                <a:sym typeface="DM Serif Display"/>
              </a:rPr>
              <a:t>A documentary investigation into the lies dividing American mothers </a:t>
            </a:r>
            <a:endParaRPr i="1" sz="1600">
              <a:solidFill>
                <a:srgbClr val="2E3D63"/>
              </a:solidFill>
              <a:latin typeface="DM Serif Display"/>
              <a:ea typeface="DM Serif Display"/>
              <a:cs typeface="DM Serif Display"/>
              <a:sym typeface="DM Serif Display"/>
            </a:endParaRPr>
          </a:p>
          <a:p>
            <a:pPr indent="0" lvl="0" marL="0" marR="0" rtl="0" algn="ctr">
              <a:spcBef>
                <a:spcPts val="0"/>
              </a:spcBef>
              <a:spcAft>
                <a:spcPts val="0"/>
              </a:spcAft>
              <a:buClr>
                <a:srgbClr val="2E3D63"/>
              </a:buClr>
              <a:buSzPts val="1600"/>
              <a:buFont typeface="DM Serif Display"/>
              <a:buNone/>
            </a:pPr>
            <a:r>
              <a:rPr b="0" i="1" lang="en-US" sz="1600" u="none" cap="none" strike="noStrike">
                <a:solidFill>
                  <a:srgbClr val="2E3D63"/>
                </a:solidFill>
                <a:latin typeface="DM Serif Display"/>
                <a:ea typeface="DM Serif Display"/>
                <a:cs typeface="DM Serif Display"/>
                <a:sym typeface="DM Serif Display"/>
              </a:rPr>
              <a:t>and the movement to bring them back together.</a:t>
            </a:r>
            <a:endParaRPr b="0" i="0" sz="1600" u="none" cap="none" strike="noStrike">
              <a:solidFill>
                <a:schemeClr val="dk1"/>
              </a:solidFill>
              <a:latin typeface="Calibri"/>
              <a:ea typeface="Calibri"/>
              <a:cs typeface="Calibri"/>
              <a:sym typeface="Calibri"/>
            </a:endParaRPr>
          </a:p>
        </p:txBody>
      </p:sp>
      <p:sp>
        <p:nvSpPr>
          <p:cNvPr id="22" name="Google Shape;22;p3"/>
          <p:cNvSpPr/>
          <p:nvPr/>
        </p:nvSpPr>
        <p:spPr>
          <a:xfrm>
            <a:off x="5498720" y="5249828"/>
            <a:ext cx="255900" cy="255900"/>
          </a:xfrm>
          <a:prstGeom prst="star5">
            <a:avLst>
              <a:gd fmla="val 19098" name="adj"/>
              <a:gd fmla="val 105146" name="hf"/>
              <a:gd fmla="val 110557" name="vf"/>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5818760" y="5249828"/>
            <a:ext cx="255900" cy="255900"/>
          </a:xfrm>
          <a:prstGeom prst="star5">
            <a:avLst>
              <a:gd fmla="val 19098" name="adj"/>
              <a:gd fmla="val 105146" name="hf"/>
              <a:gd fmla="val 110557" name="vf"/>
            </a:avLst>
          </a:prstGeom>
          <a:solidFill>
            <a:srgbClr val="F3343F"/>
          </a:solidFill>
          <a:ln cap="flat" cmpd="sng" w="12700">
            <a:solidFill>
              <a:srgbClr val="F334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6138800" y="5249828"/>
            <a:ext cx="255900" cy="255900"/>
          </a:xfrm>
          <a:prstGeom prst="star5">
            <a:avLst>
              <a:gd fmla="val 19098" name="adj"/>
              <a:gd fmla="val 105146" name="hf"/>
              <a:gd fmla="val 110557" name="vf"/>
            </a:avLst>
          </a:prstGeom>
          <a:solidFill>
            <a:srgbClr val="43A85A"/>
          </a:solidFill>
          <a:ln cap="flat" cmpd="sng" w="12700">
            <a:solidFill>
              <a:srgbClr val="43A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2517708" y="5787255"/>
            <a:ext cx="68580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25585"/>
              </a:buClr>
              <a:buSzPts val="1000"/>
              <a:buFont typeface="Bebas Neue"/>
              <a:buNone/>
            </a:pPr>
            <a:r>
              <a:rPr b="1" i="0" lang="en-US" sz="1800" u="none" cap="none" strike="noStrike">
                <a:solidFill>
                  <a:srgbClr val="425585"/>
                </a:solidFill>
                <a:latin typeface="Bebas Neue"/>
                <a:ea typeface="Bebas Neue"/>
                <a:cs typeface="Bebas Neue"/>
                <a:sym typeface="Bebas Neue"/>
              </a:rPr>
              <a:t>FROM CULTURE HOUSE  /  MOMS FIRST  /  FRENCH TUCK MEDIA  /  BOBBIE</a:t>
            </a:r>
            <a:endParaRPr b="0" i="0" sz="1800" u="none" cap="none" strike="noStrike">
              <a:solidFill>
                <a:schemeClr val="dk1"/>
              </a:solidFill>
              <a:latin typeface="Calibri"/>
              <a:ea typeface="Calibri"/>
              <a:cs typeface="Calibri"/>
              <a:sym typeface="Calibri"/>
            </a:endParaRPr>
          </a:p>
        </p:txBody>
      </p:sp>
      <p:pic>
        <p:nvPicPr>
          <p:cNvPr id="26" name="Google Shape;26;p3" title="NCFM_RWB_dark (1).png"/>
          <p:cNvPicPr preferRelativeResize="0"/>
          <p:nvPr/>
        </p:nvPicPr>
        <p:blipFill>
          <a:blip r:embed="rId4">
            <a:alphaModFix/>
          </a:blip>
          <a:stretch>
            <a:fillRect/>
          </a:stretch>
        </p:blipFill>
        <p:spPr>
          <a:xfrm>
            <a:off x="2965795" y="1596308"/>
            <a:ext cx="6260105" cy="2575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8" name="Shape 158"/>
        <p:cNvGrpSpPr/>
        <p:nvPr/>
      </p:nvGrpSpPr>
      <p:grpSpPr>
        <a:xfrm>
          <a:off x="0" y="0"/>
          <a:ext cx="0" cy="0"/>
          <a:chOff x="0" y="0"/>
          <a:chExt cx="0" cy="0"/>
        </a:xfrm>
      </p:grpSpPr>
      <p:sp>
        <p:nvSpPr>
          <p:cNvPr id="159" name="Google Shape;159;p12"/>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2"/>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lang="en-US">
                <a:solidFill>
                  <a:srgbClr val="F3343F"/>
                </a:solidFill>
                <a:latin typeface="Bebas Neue"/>
                <a:ea typeface="Bebas Neue"/>
                <a:cs typeface="Bebas Neue"/>
                <a:sym typeface="Bebas Neue"/>
              </a:rPr>
              <a:t>10</a:t>
            </a:r>
            <a:r>
              <a:rPr b="1" i="0" lang="en-US" u="none" cap="none" strike="noStrike">
                <a:solidFill>
                  <a:srgbClr val="F3343F"/>
                </a:solidFill>
                <a:latin typeface="Bebas Neue"/>
                <a:ea typeface="Bebas Neue"/>
                <a:cs typeface="Bebas Neue"/>
                <a:sym typeface="Bebas Neue"/>
              </a:rPr>
              <a:t>  /  ASSETS</a:t>
            </a:r>
            <a:endParaRPr b="0" i="0" u="none" cap="none" strike="noStrike">
              <a:solidFill>
                <a:schemeClr val="dk1"/>
              </a:solidFill>
              <a:latin typeface="Calibri"/>
              <a:ea typeface="Calibri"/>
              <a:cs typeface="Calibri"/>
              <a:sym typeface="Calibri"/>
            </a:endParaRPr>
          </a:p>
        </p:txBody>
      </p:sp>
      <p:sp>
        <p:nvSpPr>
          <p:cNvPr id="161" name="Google Shape;161;p12"/>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i="0" lang="en-US" sz="6000" u="none" cap="none" strike="noStrike">
                <a:solidFill>
                  <a:srgbClr val="425585"/>
                </a:solidFill>
                <a:latin typeface="Bebas Neue"/>
                <a:ea typeface="Bebas Neue"/>
                <a:cs typeface="Bebas Neue"/>
                <a:sym typeface="Bebas Neue"/>
              </a:rPr>
              <a:t>CREATIVE ASSETS: </a:t>
            </a:r>
            <a:r>
              <a:rPr b="1" lang="en-US" sz="6000">
                <a:solidFill>
                  <a:srgbClr val="F3343F"/>
                </a:solidFill>
                <a:latin typeface="Bebas Neue"/>
                <a:ea typeface="Bebas Neue"/>
                <a:cs typeface="Bebas Neue"/>
                <a:sym typeface="Bebas Neue"/>
              </a:rPr>
              <a:t>ART</a:t>
            </a:r>
            <a:endParaRPr b="0" i="0" sz="6000" u="none" cap="none" strike="noStrike">
              <a:solidFill>
                <a:srgbClr val="F3343F"/>
              </a:solidFill>
              <a:latin typeface="Calibri"/>
              <a:ea typeface="Calibri"/>
              <a:cs typeface="Calibri"/>
              <a:sym typeface="Calibri"/>
            </a:endParaRPr>
          </a:p>
        </p:txBody>
      </p:sp>
      <p:sp>
        <p:nvSpPr>
          <p:cNvPr id="162" name="Google Shape;162;p12"/>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63" name="Google Shape;163;p12"/>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lang="en-US" sz="900">
                <a:solidFill>
                  <a:srgbClr val="5A6275"/>
                </a:solidFill>
                <a:latin typeface="Bebas Neue"/>
                <a:ea typeface="Bebas Neue"/>
                <a:cs typeface="Bebas Neue"/>
                <a:sym typeface="Bebas Neue"/>
              </a:rPr>
              <a:t>10</a:t>
            </a:r>
            <a:r>
              <a:rPr b="0" i="0" lang="en-US" sz="900" u="none" cap="none" strike="noStrike">
                <a:solidFill>
                  <a:srgbClr val="5A6275"/>
                </a:solidFill>
                <a:latin typeface="Bebas Neue"/>
                <a:ea typeface="Bebas Neue"/>
                <a:cs typeface="Bebas Neue"/>
                <a:sym typeface="Bebas Neue"/>
              </a:rPr>
              <a:t>  CREATIVE ASSETS</a:t>
            </a:r>
            <a:endParaRPr b="0" i="0" sz="900" u="none" cap="none" strike="noStrike">
              <a:solidFill>
                <a:schemeClr val="dk1"/>
              </a:solidFill>
              <a:latin typeface="Calibri"/>
              <a:ea typeface="Calibri"/>
              <a:cs typeface="Calibri"/>
              <a:sym typeface="Calibri"/>
            </a:endParaRPr>
          </a:p>
        </p:txBody>
      </p:sp>
      <p:sp>
        <p:nvSpPr>
          <p:cNvPr id="164" name="Google Shape;164;p12"/>
          <p:cNvSpPr txBox="1"/>
          <p:nvPr/>
        </p:nvSpPr>
        <p:spPr>
          <a:xfrm>
            <a:off x="7071050" y="1874525"/>
            <a:ext cx="3101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A</a:t>
            </a:r>
            <a:r>
              <a:rPr lang="en-US">
                <a:latin typeface="Calibri"/>
                <a:ea typeface="Calibri"/>
                <a:cs typeface="Calibri"/>
                <a:sym typeface="Calibri"/>
              </a:rPr>
              <a:t>vailable for download in </a:t>
            </a:r>
            <a:r>
              <a:rPr lang="en-US" u="sng">
                <a:solidFill>
                  <a:schemeClr val="hlink"/>
                </a:solidFill>
                <a:latin typeface="Calibri"/>
                <a:ea typeface="Calibri"/>
                <a:cs typeface="Calibri"/>
                <a:sym typeface="Calibri"/>
                <a:hlinkClick r:id="rId3"/>
              </a:rPr>
              <a:t>this folder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Source: Moms First</a:t>
            </a:r>
            <a:endParaRPr>
              <a:latin typeface="Calibri"/>
              <a:ea typeface="Calibri"/>
              <a:cs typeface="Calibri"/>
              <a:sym typeface="Calibri"/>
            </a:endParaRPr>
          </a:p>
        </p:txBody>
      </p:sp>
      <p:pic>
        <p:nvPicPr>
          <p:cNvPr id="165" name="Google Shape;165;p12" title="NCFM Poster (2).png"/>
          <p:cNvPicPr preferRelativeResize="0"/>
          <p:nvPr/>
        </p:nvPicPr>
        <p:blipFill>
          <a:blip r:embed="rId4">
            <a:alphaModFix/>
          </a:blip>
          <a:stretch>
            <a:fillRect/>
          </a:stretch>
        </p:blipFill>
        <p:spPr>
          <a:xfrm>
            <a:off x="797700" y="1939370"/>
            <a:ext cx="2818638" cy="4175760"/>
          </a:xfrm>
          <a:prstGeom prst="rect">
            <a:avLst/>
          </a:prstGeom>
          <a:noFill/>
          <a:ln>
            <a:noFill/>
          </a:ln>
        </p:spPr>
      </p:pic>
      <p:pic>
        <p:nvPicPr>
          <p:cNvPr id="166" name="Google Shape;166;p12" title="NCFM Poster (4).png"/>
          <p:cNvPicPr preferRelativeResize="0"/>
          <p:nvPr/>
        </p:nvPicPr>
        <p:blipFill>
          <a:blip r:embed="rId5">
            <a:alphaModFix/>
          </a:blip>
          <a:stretch>
            <a:fillRect/>
          </a:stretch>
        </p:blipFill>
        <p:spPr>
          <a:xfrm>
            <a:off x="3783338" y="1939370"/>
            <a:ext cx="2818638" cy="41757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1" name="Shape 171"/>
        <p:cNvGrpSpPr/>
        <p:nvPr/>
      </p:nvGrpSpPr>
      <p:grpSpPr>
        <a:xfrm>
          <a:off x="0" y="0"/>
          <a:ext cx="0" cy="0"/>
          <a:chOff x="0" y="0"/>
          <a:chExt cx="0" cy="0"/>
        </a:xfrm>
      </p:grpSpPr>
      <p:sp>
        <p:nvSpPr>
          <p:cNvPr id="172" name="Google Shape;172;p13"/>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lang="en-US">
                <a:solidFill>
                  <a:srgbClr val="F3343F"/>
                </a:solidFill>
                <a:latin typeface="Bebas Neue"/>
                <a:ea typeface="Bebas Neue"/>
                <a:cs typeface="Bebas Neue"/>
                <a:sym typeface="Bebas Neue"/>
              </a:rPr>
              <a:t>11</a:t>
            </a:r>
            <a:r>
              <a:rPr b="1" i="0" lang="en-US" u="none" cap="none" strike="noStrike">
                <a:solidFill>
                  <a:srgbClr val="F3343F"/>
                </a:solidFill>
                <a:latin typeface="Bebas Neue"/>
                <a:ea typeface="Bebas Neue"/>
                <a:cs typeface="Bebas Neue"/>
                <a:sym typeface="Bebas Neue"/>
              </a:rPr>
              <a:t>  /  ASSETS</a:t>
            </a:r>
            <a:endParaRPr b="0" i="0" u="none" cap="none" strike="noStrike">
              <a:solidFill>
                <a:schemeClr val="dk1"/>
              </a:solidFill>
              <a:latin typeface="Calibri"/>
              <a:ea typeface="Calibri"/>
              <a:cs typeface="Calibri"/>
              <a:sym typeface="Calibri"/>
            </a:endParaRPr>
          </a:p>
        </p:txBody>
      </p:sp>
      <p:sp>
        <p:nvSpPr>
          <p:cNvPr id="174" name="Google Shape;174;p13"/>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i="0" lang="en-US" sz="6000" u="none" cap="none" strike="noStrike">
                <a:solidFill>
                  <a:srgbClr val="425585"/>
                </a:solidFill>
                <a:latin typeface="Bebas Neue"/>
                <a:ea typeface="Bebas Neue"/>
                <a:cs typeface="Bebas Neue"/>
                <a:sym typeface="Bebas Neue"/>
              </a:rPr>
              <a:t>CREATIVE ASSETS: </a:t>
            </a:r>
            <a:r>
              <a:rPr b="1" i="0" lang="en-US" sz="6000" u="none" cap="none" strike="noStrike">
                <a:solidFill>
                  <a:srgbClr val="F3343F"/>
                </a:solidFill>
                <a:latin typeface="Bebas Neue"/>
                <a:ea typeface="Bebas Neue"/>
                <a:cs typeface="Bebas Neue"/>
                <a:sym typeface="Bebas Neue"/>
              </a:rPr>
              <a:t>FIL</a:t>
            </a:r>
            <a:r>
              <a:rPr b="1" lang="en-US" sz="6000">
                <a:solidFill>
                  <a:srgbClr val="F3343F"/>
                </a:solidFill>
                <a:latin typeface="Bebas Neue"/>
                <a:ea typeface="Bebas Neue"/>
                <a:cs typeface="Bebas Neue"/>
                <a:sym typeface="Bebas Neue"/>
              </a:rPr>
              <a:t>M</a:t>
            </a:r>
            <a:r>
              <a:rPr b="1" lang="en-US" sz="6000">
                <a:solidFill>
                  <a:srgbClr val="425585"/>
                </a:solidFill>
                <a:latin typeface="Bebas Neue"/>
                <a:ea typeface="Bebas Neue"/>
                <a:cs typeface="Bebas Neue"/>
                <a:sym typeface="Bebas Neue"/>
              </a:rPr>
              <a:t> </a:t>
            </a:r>
            <a:r>
              <a:rPr b="1" lang="en-US" sz="6000">
                <a:solidFill>
                  <a:srgbClr val="F3343F"/>
                </a:solidFill>
                <a:latin typeface="Bebas Neue"/>
                <a:ea typeface="Bebas Neue"/>
                <a:cs typeface="Bebas Neue"/>
                <a:sym typeface="Bebas Neue"/>
              </a:rPr>
              <a:t>STILLS</a:t>
            </a:r>
            <a:endParaRPr b="0" i="0" sz="6000" u="none" cap="none" strike="noStrike">
              <a:solidFill>
                <a:srgbClr val="F3343F"/>
              </a:solidFill>
              <a:latin typeface="Calibri"/>
              <a:ea typeface="Calibri"/>
              <a:cs typeface="Calibri"/>
              <a:sym typeface="Calibri"/>
            </a:endParaRPr>
          </a:p>
        </p:txBody>
      </p:sp>
      <p:sp>
        <p:nvSpPr>
          <p:cNvPr id="175" name="Google Shape;175;p13"/>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76" name="Google Shape;176;p13"/>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lang="en-US" sz="900">
                <a:solidFill>
                  <a:srgbClr val="5A6275"/>
                </a:solidFill>
                <a:latin typeface="Bebas Neue"/>
                <a:ea typeface="Bebas Neue"/>
                <a:cs typeface="Bebas Neue"/>
                <a:sym typeface="Bebas Neue"/>
              </a:rPr>
              <a:t>11</a:t>
            </a:r>
            <a:r>
              <a:rPr b="0" i="0" lang="en-US" sz="900" u="none" cap="none" strike="noStrike">
                <a:solidFill>
                  <a:srgbClr val="5A6275"/>
                </a:solidFill>
                <a:latin typeface="Bebas Neue"/>
                <a:ea typeface="Bebas Neue"/>
                <a:cs typeface="Bebas Neue"/>
                <a:sym typeface="Bebas Neue"/>
              </a:rPr>
              <a:t>  CREATIVE ASSETS</a:t>
            </a:r>
            <a:endParaRPr b="0" i="0" sz="900" u="none" cap="none" strike="noStrike">
              <a:solidFill>
                <a:schemeClr val="dk1"/>
              </a:solidFill>
              <a:latin typeface="Calibri"/>
              <a:ea typeface="Calibri"/>
              <a:cs typeface="Calibri"/>
              <a:sym typeface="Calibri"/>
            </a:endParaRPr>
          </a:p>
        </p:txBody>
      </p:sp>
      <p:pic>
        <p:nvPicPr>
          <p:cNvPr id="177" name="Google Shape;177;p13" title="Reshma on doc set.jpg"/>
          <p:cNvPicPr preferRelativeResize="0"/>
          <p:nvPr/>
        </p:nvPicPr>
        <p:blipFill>
          <a:blip r:embed="rId3">
            <a:alphaModFix/>
          </a:blip>
          <a:stretch>
            <a:fillRect/>
          </a:stretch>
        </p:blipFill>
        <p:spPr>
          <a:xfrm>
            <a:off x="708625" y="2039225"/>
            <a:ext cx="2786150" cy="1998450"/>
          </a:xfrm>
          <a:prstGeom prst="rect">
            <a:avLst/>
          </a:prstGeom>
          <a:noFill/>
          <a:ln>
            <a:noFill/>
          </a:ln>
        </p:spPr>
      </p:pic>
      <p:pic>
        <p:nvPicPr>
          <p:cNvPr id="178" name="Google Shape;178;p13" title="Rachael-FINAL (1).jpg"/>
          <p:cNvPicPr preferRelativeResize="0"/>
          <p:nvPr/>
        </p:nvPicPr>
        <p:blipFill rotWithShape="1">
          <a:blip r:embed="rId4">
            <a:alphaModFix/>
          </a:blip>
          <a:srcRect b="0" l="7939" r="6231" t="0"/>
          <a:stretch/>
        </p:blipFill>
        <p:spPr>
          <a:xfrm>
            <a:off x="3664025" y="2039225"/>
            <a:ext cx="3049324" cy="1998449"/>
          </a:xfrm>
          <a:prstGeom prst="rect">
            <a:avLst/>
          </a:prstGeom>
          <a:noFill/>
          <a:ln>
            <a:noFill/>
          </a:ln>
        </p:spPr>
      </p:pic>
      <p:pic>
        <p:nvPicPr>
          <p:cNvPr id="179" name="Google Shape;179;p13" title="20251002_ANNA_MALAIKA_TUBBS_STILL (1).png"/>
          <p:cNvPicPr preferRelativeResize="0"/>
          <p:nvPr/>
        </p:nvPicPr>
        <p:blipFill rotWithShape="1">
          <a:blip r:embed="rId5">
            <a:alphaModFix/>
          </a:blip>
          <a:srcRect b="0" l="12338" r="7598" t="0"/>
          <a:stretch/>
        </p:blipFill>
        <p:spPr>
          <a:xfrm>
            <a:off x="6798250" y="2039225"/>
            <a:ext cx="2844452" cy="1998449"/>
          </a:xfrm>
          <a:prstGeom prst="rect">
            <a:avLst/>
          </a:prstGeom>
          <a:noFill/>
          <a:ln>
            <a:noFill/>
          </a:ln>
        </p:spPr>
      </p:pic>
      <p:sp>
        <p:nvSpPr>
          <p:cNvPr id="180" name="Google Shape;180;p13"/>
          <p:cNvSpPr txBox="1"/>
          <p:nvPr/>
        </p:nvSpPr>
        <p:spPr>
          <a:xfrm>
            <a:off x="640075" y="4202375"/>
            <a:ext cx="5325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Multiple production stills available for download </a:t>
            </a:r>
            <a:r>
              <a:rPr lang="en-US" u="sng">
                <a:solidFill>
                  <a:schemeClr val="hlink"/>
                </a:solidFill>
                <a:latin typeface="Calibri"/>
                <a:ea typeface="Calibri"/>
                <a:cs typeface="Calibri"/>
                <a:sym typeface="Calibri"/>
                <a:hlinkClick r:id="rId6"/>
              </a:rPr>
              <a:t>in this folder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Source: Moms First</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5" name="Shape 185"/>
        <p:cNvGrpSpPr/>
        <p:nvPr/>
      </p:nvGrpSpPr>
      <p:grpSpPr>
        <a:xfrm>
          <a:off x="0" y="0"/>
          <a:ext cx="0" cy="0"/>
          <a:chOff x="0" y="0"/>
          <a:chExt cx="0" cy="0"/>
        </a:xfrm>
      </p:grpSpPr>
      <p:sp>
        <p:nvSpPr>
          <p:cNvPr id="186" name="Google Shape;186;p14"/>
          <p:cNvSpPr/>
          <p:nvPr/>
        </p:nvSpPr>
        <p:spPr>
          <a:xfrm>
            <a:off x="0" y="0"/>
            <a:ext cx="41148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a:off x="640080" y="502920"/>
            <a:ext cx="10911535" cy="29260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lang="en-US">
                <a:solidFill>
                  <a:srgbClr val="F3343F"/>
                </a:solidFill>
                <a:latin typeface="Bebas Neue"/>
                <a:ea typeface="Bebas Neue"/>
                <a:cs typeface="Bebas Neue"/>
                <a:sym typeface="Bebas Neue"/>
              </a:rPr>
              <a:t>12</a:t>
            </a:r>
            <a:r>
              <a:rPr b="1" i="0" lang="en-US" u="none" cap="none" strike="noStrike">
                <a:solidFill>
                  <a:srgbClr val="F3343F"/>
                </a:solidFill>
                <a:latin typeface="Bebas Neue"/>
                <a:ea typeface="Bebas Neue"/>
                <a:cs typeface="Bebas Neue"/>
                <a:sym typeface="Bebas Neue"/>
              </a:rPr>
              <a:t>  /  FAQs</a:t>
            </a:r>
            <a:endParaRPr b="0" i="0" u="none" cap="none" strike="noStrike">
              <a:solidFill>
                <a:schemeClr val="dk1"/>
              </a:solidFill>
              <a:latin typeface="Calibri"/>
              <a:ea typeface="Calibri"/>
              <a:cs typeface="Calibri"/>
              <a:sym typeface="Calibri"/>
            </a:endParaRPr>
          </a:p>
        </p:txBody>
      </p:sp>
      <p:sp>
        <p:nvSpPr>
          <p:cNvPr id="188" name="Google Shape;188;p14"/>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lang="en-US" sz="6000">
                <a:solidFill>
                  <a:srgbClr val="425585"/>
                </a:solidFill>
                <a:latin typeface="Bebas Neue"/>
                <a:ea typeface="Bebas Neue"/>
                <a:cs typeface="Bebas Neue"/>
                <a:sym typeface="Bebas Neue"/>
              </a:rPr>
              <a:t>FREQUENTLY ASKED QUESTIONS</a:t>
            </a:r>
            <a:endParaRPr b="0" i="0" sz="6000" u="none" cap="none" strike="noStrike">
              <a:solidFill>
                <a:schemeClr val="dk1"/>
              </a:solidFill>
              <a:latin typeface="Calibri"/>
              <a:ea typeface="Calibri"/>
              <a:cs typeface="Calibri"/>
              <a:sym typeface="Calibri"/>
            </a:endParaRPr>
          </a:p>
        </p:txBody>
      </p:sp>
      <p:sp>
        <p:nvSpPr>
          <p:cNvPr id="189" name="Google Shape;189;p14"/>
          <p:cNvSpPr/>
          <p:nvPr/>
        </p:nvSpPr>
        <p:spPr>
          <a:xfrm>
            <a:off x="640075" y="2194550"/>
            <a:ext cx="5442300" cy="1834200"/>
          </a:xfrm>
          <a:prstGeom prst="rect">
            <a:avLst/>
          </a:prstGeom>
          <a:solidFill>
            <a:srgbClr val="F0F1ED"/>
          </a:solidFill>
          <a:ln cap="flat" cmpd="sng" w="12600">
            <a:solidFill>
              <a:srgbClr val="F0F1ED"/>
            </a:solidFill>
            <a:prstDash val="solid"/>
            <a:round/>
            <a:headEnd len="sm" w="sm" type="none"/>
            <a:tailEnd len="sm" w="sm" type="none"/>
          </a:ln>
        </p:spPr>
        <p:txBody>
          <a:bodyPr anchorCtr="0" anchor="ctr" bIns="90700" lIns="90700" spcFirstLastPara="1" rIns="90700" wrap="square" tIns="90700">
            <a:noAutofit/>
          </a:bodyPr>
          <a:lstStyle/>
          <a:p>
            <a:pPr indent="0" lvl="0" marL="0" rtl="0" algn="l">
              <a:spcBef>
                <a:spcPts val="0"/>
              </a:spcBef>
              <a:spcAft>
                <a:spcPts val="0"/>
              </a:spcAft>
              <a:buNone/>
            </a:pPr>
            <a:r>
              <a:t/>
            </a:r>
            <a:endParaRPr/>
          </a:p>
        </p:txBody>
      </p:sp>
      <p:sp>
        <p:nvSpPr>
          <p:cNvPr id="190" name="Google Shape;190;p14"/>
          <p:cNvSpPr/>
          <p:nvPr/>
        </p:nvSpPr>
        <p:spPr>
          <a:xfrm>
            <a:off x="960120" y="2423160"/>
            <a:ext cx="1371600"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sz="1200" u="none" cap="none" strike="noStrike">
                <a:solidFill>
                  <a:srgbClr val="F3343F"/>
                </a:solidFill>
                <a:latin typeface="Bebas Neue"/>
                <a:ea typeface="Bebas Neue"/>
                <a:cs typeface="Bebas Neue"/>
                <a:sym typeface="Bebas Neue"/>
              </a:rPr>
              <a:t>Q.01</a:t>
            </a:r>
            <a:endParaRPr b="0" i="0" sz="1200" u="none" cap="none" strike="noStrike">
              <a:solidFill>
                <a:schemeClr val="dk1"/>
              </a:solidFill>
              <a:latin typeface="Calibri"/>
              <a:ea typeface="Calibri"/>
              <a:cs typeface="Calibri"/>
              <a:sym typeface="Calibri"/>
            </a:endParaRPr>
          </a:p>
        </p:txBody>
      </p:sp>
      <p:sp>
        <p:nvSpPr>
          <p:cNvPr id="191" name="Google Shape;191;p14"/>
          <p:cNvSpPr/>
          <p:nvPr/>
        </p:nvSpPr>
        <p:spPr>
          <a:xfrm>
            <a:off x="956692" y="2687344"/>
            <a:ext cx="4807200" cy="5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1984"/>
              <a:buFont typeface="DM Serif Display"/>
              <a:buNone/>
            </a:pPr>
            <a:r>
              <a:rPr b="1" i="0" lang="en-US" sz="1984" u="none" cap="none" strike="noStrike">
                <a:solidFill>
                  <a:srgbClr val="425585"/>
                </a:solidFill>
                <a:latin typeface="DM Serif Display"/>
                <a:ea typeface="DM Serif Display"/>
                <a:cs typeface="DM Serif Display"/>
                <a:sym typeface="DM Serif Display"/>
              </a:rPr>
              <a:t>How do I watch the film?</a:t>
            </a:r>
            <a:endParaRPr b="0" i="0" sz="1984" u="none" cap="none" strike="noStrike">
              <a:solidFill>
                <a:schemeClr val="dk1"/>
              </a:solidFill>
              <a:latin typeface="Calibri"/>
              <a:ea typeface="Calibri"/>
              <a:cs typeface="Calibri"/>
              <a:sym typeface="Calibri"/>
            </a:endParaRPr>
          </a:p>
        </p:txBody>
      </p:sp>
      <p:sp>
        <p:nvSpPr>
          <p:cNvPr id="192" name="Google Shape;192;p14"/>
          <p:cNvSpPr/>
          <p:nvPr/>
        </p:nvSpPr>
        <p:spPr>
          <a:xfrm>
            <a:off x="957542" y="3213569"/>
            <a:ext cx="4807200" cy="69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190"/>
              <a:buFont typeface="Calibri"/>
              <a:buNone/>
            </a:pPr>
            <a:r>
              <a:rPr lang="en-US" sz="1190">
                <a:solidFill>
                  <a:srgbClr val="1F1F2E"/>
                </a:solidFill>
                <a:latin typeface="Calibri"/>
                <a:ea typeface="Calibri"/>
                <a:cs typeface="Calibri"/>
                <a:sym typeface="Calibri"/>
              </a:rPr>
              <a:t>The film premieres on June 15th and is meant to be watched in community. Sign up to host a screening or join a public screening at </a:t>
            </a:r>
            <a:r>
              <a:rPr lang="en-US" sz="1190" u="sng">
                <a:solidFill>
                  <a:schemeClr val="hlink"/>
                </a:solidFill>
                <a:latin typeface="Calibri"/>
                <a:ea typeface="Calibri"/>
                <a:cs typeface="Calibri"/>
                <a:sym typeface="Calibri"/>
                <a:hlinkClick r:id="rId3"/>
              </a:rPr>
              <a:t>MomsFirst.us</a:t>
            </a:r>
            <a:r>
              <a:rPr lang="en-US" sz="1190">
                <a:solidFill>
                  <a:srgbClr val="1F1F2E"/>
                </a:solidFill>
                <a:latin typeface="Calibri"/>
                <a:ea typeface="Calibri"/>
                <a:cs typeface="Calibri"/>
                <a:sym typeface="Calibri"/>
              </a:rPr>
              <a:t>. </a:t>
            </a:r>
            <a:endParaRPr b="0" i="0" sz="1190" u="none" cap="none" strike="noStrike">
              <a:solidFill>
                <a:schemeClr val="dk1"/>
              </a:solidFill>
              <a:latin typeface="Calibri"/>
              <a:ea typeface="Calibri"/>
              <a:cs typeface="Calibri"/>
              <a:sym typeface="Calibri"/>
            </a:endParaRPr>
          </a:p>
        </p:txBody>
      </p:sp>
      <p:sp>
        <p:nvSpPr>
          <p:cNvPr id="193" name="Google Shape;193;p14"/>
          <p:cNvSpPr/>
          <p:nvPr/>
        </p:nvSpPr>
        <p:spPr>
          <a:xfrm>
            <a:off x="6309122" y="2194550"/>
            <a:ext cx="5442300" cy="1834200"/>
          </a:xfrm>
          <a:prstGeom prst="rect">
            <a:avLst/>
          </a:prstGeom>
          <a:solidFill>
            <a:srgbClr val="F0F1ED"/>
          </a:solidFill>
          <a:ln cap="flat" cmpd="sng" w="12600">
            <a:solidFill>
              <a:srgbClr val="F0F1ED"/>
            </a:solidFill>
            <a:prstDash val="solid"/>
            <a:round/>
            <a:headEnd len="sm" w="sm" type="none"/>
            <a:tailEnd len="sm" w="sm" type="none"/>
          </a:ln>
        </p:spPr>
        <p:txBody>
          <a:bodyPr anchorCtr="0" anchor="ctr" bIns="90700" lIns="90700" spcFirstLastPara="1" rIns="90700" wrap="square" tIns="90700">
            <a:noAutofit/>
          </a:bodyPr>
          <a:lstStyle/>
          <a:p>
            <a:pPr indent="0" lvl="0" marL="0" rtl="0" algn="l">
              <a:spcBef>
                <a:spcPts val="0"/>
              </a:spcBef>
              <a:spcAft>
                <a:spcPts val="0"/>
              </a:spcAft>
              <a:buNone/>
            </a:pPr>
            <a:r>
              <a:t/>
            </a:r>
            <a:endParaRPr/>
          </a:p>
        </p:txBody>
      </p:sp>
      <p:sp>
        <p:nvSpPr>
          <p:cNvPr id="194" name="Google Shape;194;p14"/>
          <p:cNvSpPr/>
          <p:nvPr/>
        </p:nvSpPr>
        <p:spPr>
          <a:xfrm>
            <a:off x="6675120" y="2423160"/>
            <a:ext cx="1371600"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sz="1200" u="none" cap="none" strike="noStrike">
                <a:solidFill>
                  <a:srgbClr val="F3343F"/>
                </a:solidFill>
                <a:latin typeface="Bebas Neue"/>
                <a:ea typeface="Bebas Neue"/>
                <a:cs typeface="Bebas Neue"/>
                <a:sym typeface="Bebas Neue"/>
              </a:rPr>
              <a:t>Q.02</a:t>
            </a:r>
            <a:endParaRPr b="0" i="0" sz="1200" u="none" cap="none" strike="noStrike">
              <a:solidFill>
                <a:schemeClr val="dk1"/>
              </a:solidFill>
              <a:latin typeface="Calibri"/>
              <a:ea typeface="Calibri"/>
              <a:cs typeface="Calibri"/>
              <a:sym typeface="Calibri"/>
            </a:endParaRPr>
          </a:p>
        </p:txBody>
      </p:sp>
      <p:sp>
        <p:nvSpPr>
          <p:cNvPr id="195" name="Google Shape;195;p14"/>
          <p:cNvSpPr/>
          <p:nvPr/>
        </p:nvSpPr>
        <p:spPr>
          <a:xfrm>
            <a:off x="6675950" y="2687325"/>
            <a:ext cx="4708500" cy="5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1984"/>
              <a:buFont typeface="DM Serif Display"/>
              <a:buNone/>
            </a:pPr>
            <a:r>
              <a:rPr b="1" i="0" lang="en-US" sz="1984" u="none" cap="none" strike="noStrike">
                <a:solidFill>
                  <a:srgbClr val="425585"/>
                </a:solidFill>
                <a:latin typeface="DM Serif Display"/>
                <a:ea typeface="DM Serif Display"/>
                <a:cs typeface="DM Serif Display"/>
                <a:sym typeface="DM Serif Display"/>
              </a:rPr>
              <a:t>What is the film about?</a:t>
            </a:r>
            <a:endParaRPr b="0" i="0" sz="1984" u="none" cap="none" strike="noStrike">
              <a:solidFill>
                <a:schemeClr val="dk1"/>
              </a:solidFill>
              <a:latin typeface="Calibri"/>
              <a:ea typeface="Calibri"/>
              <a:cs typeface="Calibri"/>
              <a:sym typeface="Calibri"/>
            </a:endParaRPr>
          </a:p>
        </p:txBody>
      </p:sp>
      <p:sp>
        <p:nvSpPr>
          <p:cNvPr id="196" name="Google Shape;196;p14"/>
          <p:cNvSpPr/>
          <p:nvPr/>
        </p:nvSpPr>
        <p:spPr>
          <a:xfrm>
            <a:off x="6650975" y="3141400"/>
            <a:ext cx="4758600" cy="69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190"/>
              <a:buFont typeface="Calibri"/>
              <a:buNone/>
            </a:pPr>
            <a:r>
              <a:rPr b="0" i="0" lang="en-US" sz="1190" u="none" cap="none" strike="noStrike">
                <a:solidFill>
                  <a:srgbClr val="1F1F2E"/>
                </a:solidFill>
                <a:latin typeface="Calibri"/>
                <a:ea typeface="Calibri"/>
                <a:cs typeface="Calibri"/>
                <a:sym typeface="Calibri"/>
              </a:rPr>
              <a:t>A documentary investigation into the lies used throughout history to distract and divide American mothers, following Reshma Saujani as she chronicles a movement to bring them back together and win real support.</a:t>
            </a:r>
            <a:endParaRPr b="0" i="0" sz="1190" u="none" cap="none" strike="noStrike">
              <a:solidFill>
                <a:schemeClr val="dk1"/>
              </a:solidFill>
              <a:latin typeface="Calibri"/>
              <a:ea typeface="Calibri"/>
              <a:cs typeface="Calibri"/>
              <a:sym typeface="Calibri"/>
            </a:endParaRPr>
          </a:p>
        </p:txBody>
      </p:sp>
      <p:sp>
        <p:nvSpPr>
          <p:cNvPr id="197" name="Google Shape;197;p14"/>
          <p:cNvSpPr/>
          <p:nvPr/>
        </p:nvSpPr>
        <p:spPr>
          <a:xfrm>
            <a:off x="640075" y="4232589"/>
            <a:ext cx="5442300" cy="1834200"/>
          </a:xfrm>
          <a:prstGeom prst="rect">
            <a:avLst/>
          </a:prstGeom>
          <a:solidFill>
            <a:srgbClr val="F0F1ED"/>
          </a:solidFill>
          <a:ln cap="flat" cmpd="sng" w="12600">
            <a:solidFill>
              <a:srgbClr val="F0F1ED"/>
            </a:solidFill>
            <a:prstDash val="solid"/>
            <a:round/>
            <a:headEnd len="sm" w="sm" type="none"/>
            <a:tailEnd len="sm" w="sm" type="none"/>
          </a:ln>
        </p:spPr>
        <p:txBody>
          <a:bodyPr anchorCtr="0" anchor="ctr" bIns="90700" lIns="90700" spcFirstLastPara="1" rIns="90700" wrap="square" tIns="90700">
            <a:noAutofit/>
          </a:bodyPr>
          <a:lstStyle/>
          <a:p>
            <a:pPr indent="0" lvl="0" marL="0" rtl="0" algn="l">
              <a:spcBef>
                <a:spcPts val="0"/>
              </a:spcBef>
              <a:spcAft>
                <a:spcPts val="0"/>
              </a:spcAft>
              <a:buNone/>
            </a:pPr>
            <a:r>
              <a:t/>
            </a:r>
            <a:endParaRPr/>
          </a:p>
        </p:txBody>
      </p:sp>
      <p:sp>
        <p:nvSpPr>
          <p:cNvPr id="198" name="Google Shape;198;p14"/>
          <p:cNvSpPr/>
          <p:nvPr/>
        </p:nvSpPr>
        <p:spPr>
          <a:xfrm>
            <a:off x="957542" y="4436393"/>
            <a:ext cx="1360500" cy="285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190"/>
              <a:buFont typeface="Bebas Neue"/>
              <a:buNone/>
            </a:pPr>
            <a:r>
              <a:rPr b="1" i="0" lang="en-US" sz="1190" u="none" cap="none" strike="noStrike">
                <a:solidFill>
                  <a:srgbClr val="F3343F"/>
                </a:solidFill>
                <a:latin typeface="Bebas Neue"/>
                <a:ea typeface="Bebas Neue"/>
                <a:cs typeface="Bebas Neue"/>
                <a:sym typeface="Bebas Neue"/>
              </a:rPr>
              <a:t>Q.03</a:t>
            </a:r>
            <a:endParaRPr b="0" i="0" sz="1190" u="none" cap="none" strike="noStrike">
              <a:solidFill>
                <a:schemeClr val="dk1"/>
              </a:solidFill>
              <a:latin typeface="Calibri"/>
              <a:ea typeface="Calibri"/>
              <a:cs typeface="Calibri"/>
              <a:sym typeface="Calibri"/>
            </a:endParaRPr>
          </a:p>
        </p:txBody>
      </p:sp>
      <p:sp>
        <p:nvSpPr>
          <p:cNvPr id="199" name="Google Shape;199;p14"/>
          <p:cNvSpPr/>
          <p:nvPr/>
        </p:nvSpPr>
        <p:spPr>
          <a:xfrm>
            <a:off x="937132" y="4721705"/>
            <a:ext cx="4846200" cy="64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2000"/>
              <a:buFont typeface="DM Serif Display"/>
              <a:buNone/>
            </a:pPr>
            <a:r>
              <a:rPr b="1" i="0" lang="en-US" sz="2000" u="none" cap="none" strike="noStrike">
                <a:solidFill>
                  <a:srgbClr val="425585"/>
                </a:solidFill>
                <a:latin typeface="DM Serif Display"/>
                <a:ea typeface="DM Serif Display"/>
                <a:cs typeface="DM Serif Display"/>
                <a:sym typeface="DM Serif Display"/>
              </a:rPr>
              <a:t>Why did you make the film?</a:t>
            </a:r>
            <a:endParaRPr b="0" i="0" sz="2000" u="none" cap="none" strike="noStrike">
              <a:solidFill>
                <a:schemeClr val="dk1"/>
              </a:solidFill>
              <a:latin typeface="Calibri"/>
              <a:ea typeface="Calibri"/>
              <a:cs typeface="Calibri"/>
              <a:sym typeface="Calibri"/>
            </a:endParaRPr>
          </a:p>
        </p:txBody>
      </p:sp>
      <p:sp>
        <p:nvSpPr>
          <p:cNvPr id="200" name="Google Shape;200;p14"/>
          <p:cNvSpPr/>
          <p:nvPr/>
        </p:nvSpPr>
        <p:spPr>
          <a:xfrm>
            <a:off x="937132" y="5149773"/>
            <a:ext cx="4846200" cy="7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200"/>
              <a:buFont typeface="Calibri"/>
              <a:buNone/>
            </a:pPr>
            <a:r>
              <a:rPr b="0" i="0" lang="en-US" sz="1200" u="none" cap="none" strike="noStrike">
                <a:solidFill>
                  <a:srgbClr val="1F1F2E"/>
                </a:solidFill>
                <a:latin typeface="Calibri"/>
                <a:ea typeface="Calibri"/>
                <a:cs typeface="Calibri"/>
                <a:sym typeface="Calibri"/>
              </a:rPr>
              <a:t>To investigate the lies used throughout American history to distract and divide moms, so we can finally win the support they need: child care, paid leave, and real backing.</a:t>
            </a:r>
            <a:endParaRPr b="0" i="0" sz="1200" u="none" cap="none" strike="noStrike">
              <a:solidFill>
                <a:schemeClr val="dk1"/>
              </a:solidFill>
              <a:latin typeface="Calibri"/>
              <a:ea typeface="Calibri"/>
              <a:cs typeface="Calibri"/>
              <a:sym typeface="Calibri"/>
            </a:endParaRPr>
          </a:p>
        </p:txBody>
      </p:sp>
      <p:sp>
        <p:nvSpPr>
          <p:cNvPr id="201" name="Google Shape;201;p14"/>
          <p:cNvSpPr/>
          <p:nvPr/>
        </p:nvSpPr>
        <p:spPr>
          <a:xfrm>
            <a:off x="6309122" y="4232589"/>
            <a:ext cx="5442300" cy="1834200"/>
          </a:xfrm>
          <a:prstGeom prst="rect">
            <a:avLst/>
          </a:prstGeom>
          <a:solidFill>
            <a:srgbClr val="F0F1ED"/>
          </a:solidFill>
          <a:ln cap="flat" cmpd="sng" w="12600">
            <a:solidFill>
              <a:srgbClr val="F0F1ED"/>
            </a:solidFill>
            <a:prstDash val="solid"/>
            <a:round/>
            <a:headEnd len="sm" w="sm" type="none"/>
            <a:tailEnd len="sm" w="sm" type="none"/>
          </a:ln>
        </p:spPr>
        <p:txBody>
          <a:bodyPr anchorCtr="0" anchor="ctr" bIns="90700" lIns="90700" spcFirstLastPara="1" rIns="90700" wrap="square" tIns="90700">
            <a:noAutofit/>
          </a:bodyPr>
          <a:lstStyle/>
          <a:p>
            <a:pPr indent="0" lvl="0" marL="0" rtl="0" algn="l">
              <a:spcBef>
                <a:spcPts val="0"/>
              </a:spcBef>
              <a:spcAft>
                <a:spcPts val="0"/>
              </a:spcAft>
              <a:buNone/>
            </a:pPr>
            <a:r>
              <a:t/>
            </a:r>
            <a:endParaRPr/>
          </a:p>
        </p:txBody>
      </p:sp>
      <p:sp>
        <p:nvSpPr>
          <p:cNvPr id="202" name="Google Shape;202;p14"/>
          <p:cNvSpPr/>
          <p:nvPr/>
        </p:nvSpPr>
        <p:spPr>
          <a:xfrm>
            <a:off x="6626588" y="4436393"/>
            <a:ext cx="1360500" cy="285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190"/>
              <a:buFont typeface="Bebas Neue"/>
              <a:buNone/>
            </a:pPr>
            <a:r>
              <a:rPr b="1" i="0" lang="en-US" sz="1190" u="none" cap="none" strike="noStrike">
                <a:solidFill>
                  <a:srgbClr val="F3343F"/>
                </a:solidFill>
                <a:latin typeface="Bebas Neue"/>
                <a:ea typeface="Bebas Neue"/>
                <a:cs typeface="Bebas Neue"/>
                <a:sym typeface="Bebas Neue"/>
              </a:rPr>
              <a:t>Q.04</a:t>
            </a:r>
            <a:endParaRPr b="0" i="0" sz="1190" u="none" cap="none" strike="noStrike">
              <a:solidFill>
                <a:schemeClr val="dk1"/>
              </a:solidFill>
              <a:latin typeface="Calibri"/>
              <a:ea typeface="Calibri"/>
              <a:cs typeface="Calibri"/>
              <a:sym typeface="Calibri"/>
            </a:endParaRPr>
          </a:p>
        </p:txBody>
      </p:sp>
      <p:sp>
        <p:nvSpPr>
          <p:cNvPr id="203" name="Google Shape;203;p14"/>
          <p:cNvSpPr/>
          <p:nvPr/>
        </p:nvSpPr>
        <p:spPr>
          <a:xfrm>
            <a:off x="6607095" y="4721705"/>
            <a:ext cx="4846200" cy="64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2000"/>
              <a:buFont typeface="DM Serif Display"/>
              <a:buNone/>
            </a:pPr>
            <a:r>
              <a:rPr b="1" i="0" lang="en-US" sz="2000" u="none" cap="none" strike="noStrike">
                <a:solidFill>
                  <a:srgbClr val="425585"/>
                </a:solidFill>
                <a:latin typeface="DM Serif Display"/>
                <a:ea typeface="DM Serif Display"/>
                <a:cs typeface="DM Serif Display"/>
                <a:sym typeface="DM Serif Display"/>
              </a:rPr>
              <a:t>What can I do after watching?</a:t>
            </a:r>
            <a:endParaRPr b="0" i="0" sz="2000" u="none" cap="none" strike="noStrike">
              <a:solidFill>
                <a:schemeClr val="dk1"/>
              </a:solidFill>
              <a:latin typeface="Calibri"/>
              <a:ea typeface="Calibri"/>
              <a:cs typeface="Calibri"/>
              <a:sym typeface="Calibri"/>
            </a:endParaRPr>
          </a:p>
        </p:txBody>
      </p:sp>
      <p:sp>
        <p:nvSpPr>
          <p:cNvPr id="204" name="Google Shape;204;p14"/>
          <p:cNvSpPr/>
          <p:nvPr/>
        </p:nvSpPr>
        <p:spPr>
          <a:xfrm>
            <a:off x="6607108" y="5149735"/>
            <a:ext cx="4846200" cy="777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film is meant to build a movement, not end one. Host a screening at MomsFirst.Us. Vote in the midterms. And tell every mom you know that she is not alone, and that we are organized. The fight for paid leave and child care is winnable. We just have to show up.</a:t>
            </a:r>
            <a:endParaRPr sz="1200">
              <a:solidFill>
                <a:schemeClr val="dk1"/>
              </a:solidFill>
              <a:latin typeface="Calibri"/>
              <a:ea typeface="Calibri"/>
              <a:cs typeface="Calibri"/>
              <a:sym typeface="Calibri"/>
            </a:endParaRPr>
          </a:p>
          <a:p>
            <a:pPr indent="0" lvl="0" marL="0" marR="0" rtl="0" algn="l">
              <a:spcBef>
                <a:spcPts val="1200"/>
              </a:spcBef>
              <a:spcAft>
                <a:spcPts val="0"/>
              </a:spcAft>
              <a:buClr>
                <a:srgbClr val="1F1F2E"/>
              </a:buClr>
              <a:buSzPts val="1200"/>
              <a:buFont typeface="Calibri"/>
              <a:buNone/>
            </a:pPr>
            <a:r>
              <a:t/>
            </a:r>
            <a:endParaRPr sz="1200">
              <a:solidFill>
                <a:schemeClr val="dk1"/>
              </a:solidFill>
              <a:latin typeface="Calibri"/>
              <a:ea typeface="Calibri"/>
              <a:cs typeface="Calibri"/>
              <a:sym typeface="Calibri"/>
            </a:endParaRPr>
          </a:p>
        </p:txBody>
      </p:sp>
      <p:sp>
        <p:nvSpPr>
          <p:cNvPr id="205" name="Google Shape;205;p14"/>
          <p:cNvSpPr/>
          <p:nvPr/>
        </p:nvSpPr>
        <p:spPr>
          <a:xfrm>
            <a:off x="548640" y="6355080"/>
            <a:ext cx="731520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206" name="Google Shape;206;p14"/>
          <p:cNvSpPr/>
          <p:nvPr/>
        </p:nvSpPr>
        <p:spPr>
          <a:xfrm>
            <a:off x="7071055" y="6355080"/>
            <a:ext cx="45720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lang="en-US" sz="900">
                <a:solidFill>
                  <a:srgbClr val="5A6275"/>
                </a:solidFill>
                <a:latin typeface="Bebas Neue"/>
                <a:ea typeface="Bebas Neue"/>
                <a:cs typeface="Bebas Neue"/>
                <a:sym typeface="Bebas Neue"/>
              </a:rPr>
              <a:t>12</a:t>
            </a:r>
            <a:r>
              <a:rPr b="0" i="0" lang="en-US" sz="900" u="none" cap="none" strike="noStrike">
                <a:solidFill>
                  <a:srgbClr val="5A6275"/>
                </a:solidFill>
                <a:latin typeface="Bebas Neue"/>
                <a:ea typeface="Bebas Neue"/>
                <a:cs typeface="Bebas Neue"/>
                <a:sym typeface="Bebas Neue"/>
              </a:rPr>
              <a:t>  FAQs</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15"/>
          <p:cNvSpPr/>
          <p:nvPr/>
        </p:nvSpPr>
        <p:spPr>
          <a:xfrm>
            <a:off x="0" y="0"/>
            <a:ext cx="12191695" cy="27432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a:off x="0" y="6583680"/>
            <a:ext cx="12191695" cy="27432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a:off x="0" y="0"/>
            <a:ext cx="274320" cy="685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11917375" y="0"/>
            <a:ext cx="274320" cy="685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a:off x="1463040" y="1371600"/>
            <a:ext cx="9265615" cy="4114800"/>
          </a:xfrm>
          <a:prstGeom prst="rect">
            <a:avLst/>
          </a:prstGeom>
          <a:solidFill>
            <a:srgbClr val="FFFFFF"/>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a:off x="1463040" y="1828800"/>
            <a:ext cx="9265615" cy="36576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3343F"/>
              </a:buClr>
              <a:buSzPts val="1400"/>
              <a:buFont typeface="Bebas Neue"/>
              <a:buNone/>
            </a:pPr>
            <a:r>
              <a:rPr b="1" i="0" lang="en-US" sz="1400" u="none" cap="none" strike="noStrike">
                <a:solidFill>
                  <a:srgbClr val="F3343F"/>
                </a:solidFill>
                <a:latin typeface="Bebas Neue"/>
                <a:ea typeface="Bebas Neue"/>
                <a:cs typeface="Bebas Neue"/>
                <a:sym typeface="Bebas Neue"/>
              </a:rPr>
              <a:t>PRESS CONTACT</a:t>
            </a:r>
            <a:endParaRPr b="0" i="0" sz="1400" u="none" cap="none" strike="noStrike">
              <a:solidFill>
                <a:schemeClr val="dk1"/>
              </a:solidFill>
              <a:latin typeface="Calibri"/>
              <a:ea typeface="Calibri"/>
              <a:cs typeface="Calibri"/>
              <a:sym typeface="Calibri"/>
            </a:endParaRPr>
          </a:p>
        </p:txBody>
      </p:sp>
      <p:sp>
        <p:nvSpPr>
          <p:cNvPr id="218" name="Google Shape;218;p15"/>
          <p:cNvSpPr/>
          <p:nvPr/>
        </p:nvSpPr>
        <p:spPr>
          <a:xfrm>
            <a:off x="5611216" y="2331720"/>
            <a:ext cx="274320" cy="274320"/>
          </a:xfrm>
          <a:prstGeom prst="star5">
            <a:avLst>
              <a:gd fmla="val 19098" name="adj"/>
              <a:gd fmla="val 105146" name="hf"/>
              <a:gd fmla="val 110557" name="vf"/>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a:off x="5958688" y="2331720"/>
            <a:ext cx="274320" cy="274320"/>
          </a:xfrm>
          <a:prstGeom prst="star5">
            <a:avLst>
              <a:gd fmla="val 19098" name="adj"/>
              <a:gd fmla="val 105146" name="hf"/>
              <a:gd fmla="val 110557" name="vf"/>
            </a:avLst>
          </a:prstGeom>
          <a:solidFill>
            <a:srgbClr val="F3343F"/>
          </a:solidFill>
          <a:ln cap="flat" cmpd="sng" w="12700">
            <a:solidFill>
              <a:srgbClr val="F334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a:off x="6306160" y="2331720"/>
            <a:ext cx="274320" cy="274320"/>
          </a:xfrm>
          <a:prstGeom prst="star5">
            <a:avLst>
              <a:gd fmla="val 19098" name="adj"/>
              <a:gd fmla="val 105146" name="hf"/>
              <a:gd fmla="val 110557" name="vf"/>
            </a:avLst>
          </a:prstGeom>
          <a:solidFill>
            <a:srgbClr val="43A85A"/>
          </a:solidFill>
          <a:ln cap="flat" cmpd="sng" w="12700">
            <a:solidFill>
              <a:srgbClr val="43A8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p:nvPr/>
        </p:nvSpPr>
        <p:spPr>
          <a:xfrm>
            <a:off x="1463040" y="2834640"/>
            <a:ext cx="9265615"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25585"/>
              </a:buClr>
              <a:buSzPts val="4000"/>
              <a:buFont typeface="DM Serif Display"/>
              <a:buNone/>
            </a:pPr>
            <a:r>
              <a:rPr b="1" i="1" lang="en-US" sz="4000" u="none" cap="none" strike="noStrike">
                <a:solidFill>
                  <a:srgbClr val="425585"/>
                </a:solidFill>
                <a:latin typeface="DM Serif Display"/>
                <a:ea typeface="DM Serif Display"/>
                <a:cs typeface="DM Serif Display"/>
                <a:sym typeface="DM Serif Display"/>
              </a:rPr>
              <a:t>Let’s Tell This Story</a:t>
            </a:r>
            <a:endParaRPr b="0" i="1" sz="4000" u="none" cap="none" strike="noStrike">
              <a:solidFill>
                <a:schemeClr val="dk1"/>
              </a:solidFill>
              <a:latin typeface="Calibri"/>
              <a:ea typeface="Calibri"/>
              <a:cs typeface="Calibri"/>
              <a:sym typeface="Calibri"/>
            </a:endParaRPr>
          </a:p>
        </p:txBody>
      </p:sp>
      <p:sp>
        <p:nvSpPr>
          <p:cNvPr id="222" name="Google Shape;222;p15">
            <a:hlinkClick r:id="rId4"/>
          </p:cNvPr>
          <p:cNvSpPr/>
          <p:nvPr/>
        </p:nvSpPr>
        <p:spPr>
          <a:xfrm>
            <a:off x="1463040" y="3794760"/>
            <a:ext cx="9265615" cy="73152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E3D63"/>
              </a:buClr>
              <a:buSzPts val="4400"/>
              <a:buFont typeface="Bebas Neue"/>
              <a:buNone/>
            </a:pPr>
            <a:r>
              <a:rPr b="1" i="0" lang="en-US" sz="4400" u="sng" cap="none" strike="noStrike">
                <a:solidFill>
                  <a:schemeClr val="hlink"/>
                </a:solidFill>
                <a:latin typeface="Bebas Neue"/>
                <a:ea typeface="Bebas Neue"/>
                <a:cs typeface="Bebas Neue"/>
                <a:sym typeface="Bebas Neue"/>
                <a:hlinkClick r:id="rId5"/>
              </a:rPr>
              <a:t>press@momsfirst.us</a:t>
            </a:r>
            <a:endParaRPr b="0" i="0" sz="4400" u="none" cap="none" strike="noStrike">
              <a:solidFill>
                <a:schemeClr val="dk1"/>
              </a:solidFill>
              <a:latin typeface="Calibri"/>
              <a:ea typeface="Calibri"/>
              <a:cs typeface="Calibri"/>
              <a:sym typeface="Calibri"/>
            </a:endParaRPr>
          </a:p>
        </p:txBody>
      </p:sp>
      <p:sp>
        <p:nvSpPr>
          <p:cNvPr id="223" name="Google Shape;223;p15"/>
          <p:cNvSpPr/>
          <p:nvPr/>
        </p:nvSpPr>
        <p:spPr>
          <a:xfrm>
            <a:off x="1463040" y="4617720"/>
            <a:ext cx="9265615" cy="36576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A6275"/>
              </a:buClr>
              <a:buSzPts val="1400"/>
              <a:buFont typeface="Calibri"/>
              <a:buNone/>
            </a:pPr>
            <a:r>
              <a:rPr b="0" i="1" lang="en-US" sz="1400" u="none" cap="none" strike="noStrike">
                <a:solidFill>
                  <a:srgbClr val="5A6275"/>
                </a:solidFill>
                <a:latin typeface="Calibri"/>
                <a:ea typeface="Calibri"/>
                <a:cs typeface="Calibri"/>
                <a:sym typeface="Calibri"/>
              </a:rPr>
              <a:t>For interview requests, asset access, and screening logistics.</a:t>
            </a:r>
            <a:endParaRPr b="0" i="0" sz="1400" u="none" cap="none" strike="noStrike">
              <a:solidFill>
                <a:schemeClr val="dk1"/>
              </a:solidFill>
              <a:latin typeface="Calibri"/>
              <a:ea typeface="Calibri"/>
              <a:cs typeface="Calibri"/>
              <a:sym typeface="Calibri"/>
            </a:endParaRPr>
          </a:p>
        </p:txBody>
      </p:sp>
      <p:sp>
        <p:nvSpPr>
          <p:cNvPr id="224" name="Google Shape;224;p15"/>
          <p:cNvSpPr/>
          <p:nvPr/>
        </p:nvSpPr>
        <p:spPr>
          <a:xfrm>
            <a:off x="548690" y="6077880"/>
            <a:ext cx="11094300" cy="27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25585"/>
              </a:buClr>
              <a:buSzPts val="1100"/>
              <a:buFont typeface="Bebas Neue"/>
              <a:buNone/>
            </a:pPr>
            <a:r>
              <a:rPr b="1" i="0" lang="en-US" u="none" cap="none" strike="noStrike">
                <a:solidFill>
                  <a:srgbClr val="425585"/>
                </a:solidFill>
                <a:latin typeface="Bebas Neue"/>
                <a:ea typeface="Bebas Neue"/>
                <a:cs typeface="Bebas Neue"/>
                <a:sym typeface="Bebas Neue"/>
              </a:rPr>
              <a:t>THE AMERICAN MOTHERHOOD TOUR</a:t>
            </a:r>
            <a:endParaRPr b="0" i="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 name="Shape 31"/>
        <p:cNvGrpSpPr/>
        <p:nvPr/>
      </p:nvGrpSpPr>
      <p:grpSpPr>
        <a:xfrm>
          <a:off x="0" y="0"/>
          <a:ext cx="0" cy="0"/>
          <a:chOff x="0" y="0"/>
          <a:chExt cx="0" cy="0"/>
        </a:xfrm>
      </p:grpSpPr>
      <p:sp>
        <p:nvSpPr>
          <p:cNvPr id="32" name="Google Shape;32;p4"/>
          <p:cNvSpPr/>
          <p:nvPr/>
        </p:nvSpPr>
        <p:spPr>
          <a:xfrm>
            <a:off x="0" y="0"/>
            <a:ext cx="41148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640080" y="502920"/>
            <a:ext cx="10911535" cy="29260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2</a:t>
            </a:r>
            <a:r>
              <a:rPr b="1" i="0" lang="en-US" u="none" cap="none" strike="noStrike">
                <a:solidFill>
                  <a:srgbClr val="F3343F"/>
                </a:solidFill>
                <a:latin typeface="Bebas Neue"/>
                <a:ea typeface="Bebas Neue"/>
                <a:cs typeface="Bebas Neue"/>
                <a:sym typeface="Bebas Neue"/>
              </a:rPr>
              <a:t>  /  ABOUT THE FILM</a:t>
            </a:r>
            <a:endParaRPr b="0" i="0" u="none" cap="none" strike="noStrike">
              <a:solidFill>
                <a:schemeClr val="dk1"/>
              </a:solidFill>
              <a:latin typeface="Calibri"/>
              <a:ea typeface="Calibri"/>
              <a:cs typeface="Calibri"/>
              <a:sym typeface="Calibri"/>
            </a:endParaRPr>
          </a:p>
        </p:txBody>
      </p:sp>
      <p:sp>
        <p:nvSpPr>
          <p:cNvPr id="34" name="Google Shape;34;p4"/>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6400"/>
              <a:buFont typeface="Bebas Neue"/>
              <a:buNone/>
            </a:pPr>
            <a:r>
              <a:rPr b="1" i="0" lang="en-US" sz="6000" u="none" cap="none" strike="noStrike">
                <a:solidFill>
                  <a:srgbClr val="425585"/>
                </a:solidFill>
                <a:latin typeface="Bebas Neue"/>
                <a:ea typeface="Bebas Neue"/>
                <a:cs typeface="Bebas Neue"/>
                <a:sym typeface="Bebas Neue"/>
              </a:rPr>
              <a:t>THE FILM: </a:t>
            </a:r>
            <a:r>
              <a:rPr b="1" i="0" lang="en-US" sz="6000" u="none" cap="none" strike="noStrike">
                <a:solidFill>
                  <a:srgbClr val="F3343F"/>
                </a:solidFill>
                <a:latin typeface="Bebas Neue"/>
                <a:ea typeface="Bebas Neue"/>
                <a:cs typeface="Bebas Neue"/>
                <a:sym typeface="Bebas Neue"/>
              </a:rPr>
              <a:t>NO COUNTRY FOR MOTHERS</a:t>
            </a:r>
            <a:endParaRPr b="0" i="0" sz="6000" u="none" cap="none" strike="noStrike">
              <a:solidFill>
                <a:srgbClr val="F3343F"/>
              </a:solidFill>
              <a:latin typeface="Calibri"/>
              <a:ea typeface="Calibri"/>
              <a:cs typeface="Calibri"/>
              <a:sym typeface="Calibri"/>
            </a:endParaRPr>
          </a:p>
        </p:txBody>
      </p:sp>
      <p:sp>
        <p:nvSpPr>
          <p:cNvPr id="35" name="Google Shape;35;p4"/>
          <p:cNvSpPr/>
          <p:nvPr/>
        </p:nvSpPr>
        <p:spPr>
          <a:xfrm>
            <a:off x="640080" y="2377440"/>
            <a:ext cx="10972800" cy="12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3343F"/>
              </a:buClr>
              <a:buSzPts val="5600"/>
              <a:buFont typeface="DM Serif Display"/>
              <a:buNone/>
            </a:pPr>
            <a:r>
              <a:rPr b="1" i="0" lang="en-US" sz="5600" u="none" cap="none" strike="noStrike">
                <a:solidFill>
                  <a:srgbClr val="F3343F"/>
                </a:solidFill>
                <a:latin typeface="DM Serif Display"/>
                <a:ea typeface="DM Serif Display"/>
                <a:cs typeface="DM Serif Display"/>
                <a:sym typeface="DM Serif Display"/>
              </a:rPr>
              <a:t>“</a:t>
            </a:r>
            <a:r>
              <a:rPr b="0" i="1" lang="en-US" sz="2800" u="none" cap="none" strike="noStrike">
                <a:solidFill>
                  <a:srgbClr val="2E3D63"/>
                </a:solidFill>
                <a:latin typeface="DM Serif Display"/>
                <a:ea typeface="DM Serif Display"/>
                <a:cs typeface="DM Serif Display"/>
                <a:sym typeface="DM Serif Display"/>
              </a:rPr>
              <a:t>Motherhood in America is impossible by design.</a:t>
            </a:r>
            <a:r>
              <a:rPr b="1" i="0" lang="en-US" sz="5600" u="none" cap="none" strike="noStrike">
                <a:solidFill>
                  <a:srgbClr val="F3343F"/>
                </a:solidFill>
                <a:latin typeface="DM Serif Display"/>
                <a:ea typeface="DM Serif Display"/>
                <a:cs typeface="DM Serif Display"/>
                <a:sym typeface="DM Serif Display"/>
              </a:rPr>
              <a:t>”</a:t>
            </a:r>
            <a:endParaRPr b="0" i="0" sz="5600" u="none" cap="none" strike="noStrike">
              <a:solidFill>
                <a:schemeClr val="dk1"/>
              </a:solidFill>
              <a:latin typeface="Calibri"/>
              <a:ea typeface="Calibri"/>
              <a:cs typeface="Calibri"/>
              <a:sym typeface="Calibri"/>
            </a:endParaRPr>
          </a:p>
        </p:txBody>
      </p:sp>
      <p:sp>
        <p:nvSpPr>
          <p:cNvPr id="36" name="Google Shape;36;p4"/>
          <p:cNvSpPr/>
          <p:nvPr/>
        </p:nvSpPr>
        <p:spPr>
          <a:xfrm>
            <a:off x="640080" y="3886200"/>
            <a:ext cx="7863900" cy="201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800"/>
              <a:buFont typeface="Calibri"/>
              <a:buNone/>
            </a:pPr>
            <a:r>
              <a:rPr b="0" i="1" lang="en-US" sz="1800" u="none" cap="none" strike="noStrike">
                <a:solidFill>
                  <a:srgbClr val="1F1F2E"/>
                </a:solidFill>
                <a:latin typeface="Calibri"/>
                <a:ea typeface="Calibri"/>
                <a:cs typeface="Calibri"/>
                <a:sym typeface="Calibri"/>
              </a:rPr>
              <a:t>No Country for Mothers </a:t>
            </a:r>
            <a:r>
              <a:rPr b="0" i="0" lang="en-US" sz="1800" u="none" cap="none" strike="noStrike">
                <a:solidFill>
                  <a:srgbClr val="1F1F2E"/>
                </a:solidFill>
                <a:latin typeface="Calibri"/>
                <a:ea typeface="Calibri"/>
                <a:cs typeface="Calibri"/>
                <a:sym typeface="Calibri"/>
              </a:rPr>
              <a:t>follows activist Reshma Saujani as she discovers the lies dividing American moms and chronicles a nationwide movement to bring them back together</a:t>
            </a:r>
            <a:r>
              <a:rPr b="0" i="0" lang="en-US" sz="1800" u="none" cap="none" strike="noStrike">
                <a:solidFill>
                  <a:srgbClr val="1F1F2E"/>
                </a:solidFill>
                <a:latin typeface="Calibri"/>
                <a:ea typeface="Calibri"/>
                <a:cs typeface="Calibri"/>
                <a:sym typeface="Calibri"/>
              </a:rPr>
              <a:t> and win historic support</a:t>
            </a:r>
            <a:r>
              <a:rPr lang="en-US" sz="1800">
                <a:solidFill>
                  <a:srgbClr val="1F1F2E"/>
                </a:solidFill>
                <a:latin typeface="Calibri"/>
                <a:ea typeface="Calibri"/>
                <a:cs typeface="Calibri"/>
                <a:sym typeface="Calibri"/>
              </a:rPr>
              <a:t>.</a:t>
            </a:r>
            <a:endParaRPr b="0" i="0" sz="1800" u="none" cap="none" strike="noStrike">
              <a:solidFill>
                <a:schemeClr val="dk1"/>
              </a:solidFill>
              <a:latin typeface="Calibri"/>
              <a:ea typeface="Calibri"/>
              <a:cs typeface="Calibri"/>
              <a:sym typeface="Calibri"/>
            </a:endParaRPr>
          </a:p>
        </p:txBody>
      </p:sp>
      <p:sp>
        <p:nvSpPr>
          <p:cNvPr id="37" name="Google Shape;37;p4"/>
          <p:cNvSpPr/>
          <p:nvPr/>
        </p:nvSpPr>
        <p:spPr>
          <a:xfrm>
            <a:off x="548640" y="6355080"/>
            <a:ext cx="731520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38" name="Google Shape;38;p4"/>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2</a:t>
            </a:r>
            <a:r>
              <a:rPr b="0" i="0" lang="en-US" sz="900" u="none" cap="none" strike="noStrike">
                <a:solidFill>
                  <a:srgbClr val="5A6275"/>
                </a:solidFill>
                <a:latin typeface="Bebas Neue"/>
                <a:ea typeface="Bebas Neue"/>
                <a:cs typeface="Bebas Neue"/>
                <a:sym typeface="Bebas Neue"/>
              </a:rPr>
              <a:t>  ABOUT THE FILM</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 name="Shape 43"/>
        <p:cNvGrpSpPr/>
        <p:nvPr/>
      </p:nvGrpSpPr>
      <p:grpSpPr>
        <a:xfrm>
          <a:off x="0" y="0"/>
          <a:ext cx="0" cy="0"/>
          <a:chOff x="0" y="0"/>
          <a:chExt cx="0" cy="0"/>
        </a:xfrm>
      </p:grpSpPr>
      <p:sp>
        <p:nvSpPr>
          <p:cNvPr id="44" name="Google Shape;44;p5"/>
          <p:cNvSpPr/>
          <p:nvPr/>
        </p:nvSpPr>
        <p:spPr>
          <a:xfrm>
            <a:off x="0" y="0"/>
            <a:ext cx="41148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640080" y="502920"/>
            <a:ext cx="10911535" cy="29260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3</a:t>
            </a:r>
            <a:r>
              <a:rPr b="1" i="0" lang="en-US" u="none" cap="none" strike="noStrike">
                <a:solidFill>
                  <a:srgbClr val="F3343F"/>
                </a:solidFill>
                <a:latin typeface="Bebas Neue"/>
                <a:ea typeface="Bebas Neue"/>
                <a:cs typeface="Bebas Neue"/>
                <a:sym typeface="Bebas Neue"/>
              </a:rPr>
              <a:t>  /  SYNOPSIS</a:t>
            </a:r>
            <a:endParaRPr b="0" i="0" u="none" cap="none" strike="noStrike">
              <a:solidFill>
                <a:schemeClr val="dk1"/>
              </a:solidFill>
              <a:latin typeface="Calibri"/>
              <a:ea typeface="Calibri"/>
              <a:cs typeface="Calibri"/>
              <a:sym typeface="Calibri"/>
            </a:endParaRPr>
          </a:p>
        </p:txBody>
      </p:sp>
      <p:sp>
        <p:nvSpPr>
          <p:cNvPr id="46" name="Google Shape;46;p5"/>
          <p:cNvSpPr/>
          <p:nvPr/>
        </p:nvSpPr>
        <p:spPr>
          <a:xfrm>
            <a:off x="640080" y="960120"/>
            <a:ext cx="10972800" cy="8686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6000"/>
              <a:buFont typeface="Bebas Neue"/>
              <a:buNone/>
            </a:pPr>
            <a:r>
              <a:rPr b="1" i="0" lang="en-US" sz="6000" u="none" cap="none" strike="noStrike">
                <a:solidFill>
                  <a:srgbClr val="425585"/>
                </a:solidFill>
                <a:latin typeface="Bebas Neue"/>
                <a:ea typeface="Bebas Neue"/>
                <a:cs typeface="Bebas Neue"/>
                <a:sym typeface="Bebas Neue"/>
              </a:rPr>
              <a:t>SAME FIGHT. </a:t>
            </a:r>
            <a:r>
              <a:rPr b="1" lang="en-US" sz="6000">
                <a:solidFill>
                  <a:srgbClr val="F3343F"/>
                </a:solidFill>
                <a:latin typeface="Bebas Neue"/>
                <a:ea typeface="Bebas Neue"/>
                <a:cs typeface="Bebas Neue"/>
                <a:sym typeface="Bebas Neue"/>
              </a:rPr>
              <a:t>NEW COSTUMES.</a:t>
            </a:r>
            <a:endParaRPr b="1" sz="6000">
              <a:solidFill>
                <a:srgbClr val="425585"/>
              </a:solidFill>
              <a:latin typeface="Bebas Neue"/>
              <a:ea typeface="Bebas Neue"/>
              <a:cs typeface="Bebas Neue"/>
              <a:sym typeface="Bebas Neue"/>
            </a:endParaRPr>
          </a:p>
        </p:txBody>
      </p:sp>
      <p:sp>
        <p:nvSpPr>
          <p:cNvPr id="47" name="Google Shape;47;p5"/>
          <p:cNvSpPr/>
          <p:nvPr/>
        </p:nvSpPr>
        <p:spPr>
          <a:xfrm>
            <a:off x="640080" y="1783080"/>
            <a:ext cx="10972800" cy="8686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6000"/>
              <a:buFont typeface="Bebas Neue"/>
              <a:buNone/>
            </a:pPr>
            <a:r>
              <a:t/>
            </a:r>
            <a:endParaRPr b="0" i="0" sz="6000" u="none" cap="none" strike="noStrike">
              <a:solidFill>
                <a:schemeClr val="dk1"/>
              </a:solidFill>
              <a:latin typeface="Calibri"/>
              <a:ea typeface="Calibri"/>
              <a:cs typeface="Calibri"/>
              <a:sym typeface="Calibri"/>
            </a:endParaRPr>
          </a:p>
        </p:txBody>
      </p:sp>
      <p:sp>
        <p:nvSpPr>
          <p:cNvPr id="48" name="Google Shape;48;p5"/>
          <p:cNvSpPr/>
          <p:nvPr/>
        </p:nvSpPr>
        <p:spPr>
          <a:xfrm>
            <a:off x="640075" y="2145375"/>
            <a:ext cx="9918000" cy="3875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None/>
            </a:pPr>
            <a:r>
              <a:rPr i="1" lang="en-US">
                <a:solidFill>
                  <a:schemeClr val="dk1"/>
                </a:solidFill>
                <a:latin typeface="Calibri"/>
                <a:ea typeface="Calibri"/>
                <a:cs typeface="Calibri"/>
                <a:sym typeface="Calibri"/>
              </a:rPr>
              <a:t>No Country for Mothers</a:t>
            </a:r>
            <a:r>
              <a:rPr lang="en-US">
                <a:solidFill>
                  <a:schemeClr val="dk1"/>
                </a:solidFill>
                <a:latin typeface="Calibri"/>
                <a:ea typeface="Calibri"/>
                <a:cs typeface="Calibri"/>
                <a:sym typeface="Calibri"/>
              </a:rPr>
              <a:t> is a documentary investigation into the lies used throughout history to distract and divide American mothers.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US">
                <a:solidFill>
                  <a:schemeClr val="dk1"/>
                </a:solidFill>
                <a:latin typeface="Calibri"/>
                <a:ea typeface="Calibri"/>
                <a:cs typeface="Calibri"/>
                <a:sym typeface="Calibri"/>
              </a:rPr>
              <a:t>The film opens on a simple truth: </a:t>
            </a:r>
            <a:r>
              <a:rPr b="1" lang="en-US">
                <a:solidFill>
                  <a:schemeClr val="dk1"/>
                </a:solidFill>
                <a:latin typeface="Calibri"/>
                <a:ea typeface="Calibri"/>
                <a:cs typeface="Calibri"/>
                <a:sym typeface="Calibri"/>
              </a:rPr>
              <a:t>motherhood in America is impossible by design</a:t>
            </a:r>
            <a:r>
              <a:rPr lang="en-US">
                <a:solidFill>
                  <a:schemeClr val="dk1"/>
                </a:solidFill>
                <a:latin typeface="Calibri"/>
                <a:ea typeface="Calibri"/>
                <a:cs typeface="Calibri"/>
                <a:sym typeface="Calibri"/>
              </a:rPr>
              <a:t>. Work ends at 6, but school pickup is at 3. Child care costs more than a paycheck. Some moms are back at work two weeks after giving birth. Moms aren't broken. The system is.</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US">
                <a:solidFill>
                  <a:schemeClr val="dk1"/>
                </a:solidFill>
                <a:latin typeface="Calibri"/>
                <a:ea typeface="Calibri"/>
                <a:cs typeface="Calibri"/>
                <a:sym typeface="Calibri"/>
              </a:rPr>
              <a:t>So why hasn't it changed? Because every time mothers get close to fixing it, someone hands them a </a:t>
            </a:r>
            <a:r>
              <a:rPr b="1" lang="en-US">
                <a:solidFill>
                  <a:schemeClr val="dk1"/>
                </a:solidFill>
                <a:latin typeface="Calibri"/>
                <a:ea typeface="Calibri"/>
                <a:cs typeface="Calibri"/>
                <a:sym typeface="Calibri"/>
              </a:rPr>
              <a:t>culture war</a:t>
            </a:r>
            <a:r>
              <a:rPr lang="en-US">
                <a:solidFill>
                  <a:schemeClr val="dk1"/>
                </a:solidFill>
                <a:latin typeface="Calibri"/>
                <a:ea typeface="Calibri"/>
                <a:cs typeface="Calibri"/>
                <a:sym typeface="Calibri"/>
              </a:rPr>
              <a:t> instead. Tradwife versus girlboss. Working mom versus stay-at-home mom. It's the same fight on repeat since the 1950s, just in new costumes. And it works, because the worst thing you can accuse a woman of is being a bad mother. So moms take the bait. They spend their energy defending their choices instead of demanding better ones. And while they fight each other, nothing changes.</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i="1" lang="en-US">
                <a:solidFill>
                  <a:schemeClr val="dk1"/>
                </a:solidFill>
                <a:latin typeface="Calibri"/>
                <a:ea typeface="Calibri"/>
                <a:cs typeface="Calibri"/>
                <a:sym typeface="Calibri"/>
              </a:rPr>
              <a:t>No Country for Mothers</a:t>
            </a:r>
            <a:r>
              <a:rPr lang="en-US">
                <a:solidFill>
                  <a:schemeClr val="dk1"/>
                </a:solidFill>
                <a:latin typeface="Calibri"/>
                <a:ea typeface="Calibri"/>
                <a:cs typeface="Calibri"/>
                <a:sym typeface="Calibri"/>
              </a:rPr>
              <a:t> traces that con through American history and travels the country to hear from the moms actually living it. Most don't want to milk a cow or hustle past their kids' bedtimes. They're just trying to get through the week without a sick kid or a broken car blowing up the budget.</a:t>
            </a:r>
            <a:endParaRPr>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rPr lang="en-US">
                <a:solidFill>
                  <a:schemeClr val="dk1"/>
                </a:solidFill>
                <a:latin typeface="Calibri"/>
                <a:ea typeface="Calibri"/>
                <a:cs typeface="Calibri"/>
                <a:sym typeface="Calibri"/>
              </a:rPr>
              <a:t>The film is a </a:t>
            </a:r>
            <a:r>
              <a:rPr b="1" lang="en-US">
                <a:solidFill>
                  <a:schemeClr val="dk1"/>
                </a:solidFill>
                <a:latin typeface="Calibri"/>
                <a:ea typeface="Calibri"/>
                <a:cs typeface="Calibri"/>
                <a:sym typeface="Calibri"/>
              </a:rPr>
              <a:t>call to move past manufactured divides</a:t>
            </a:r>
            <a:r>
              <a:rPr lang="en-US">
                <a:solidFill>
                  <a:schemeClr val="dk1"/>
                </a:solidFill>
                <a:latin typeface="Calibri"/>
                <a:ea typeface="Calibri"/>
                <a:cs typeface="Calibri"/>
                <a:sym typeface="Calibri"/>
              </a:rPr>
              <a:t> and build an American motherhood that actually works, with the child care, paid leave, and real support moms have been promised and denied for decades.</a:t>
            </a:r>
            <a:endParaRPr>
              <a:solidFill>
                <a:schemeClr val="dk1"/>
              </a:solidFill>
              <a:latin typeface="Calibri"/>
              <a:ea typeface="Calibri"/>
              <a:cs typeface="Calibri"/>
              <a:sym typeface="Calibri"/>
            </a:endParaRPr>
          </a:p>
        </p:txBody>
      </p:sp>
      <p:sp>
        <p:nvSpPr>
          <p:cNvPr id="49" name="Google Shape;49;p5"/>
          <p:cNvSpPr/>
          <p:nvPr/>
        </p:nvSpPr>
        <p:spPr>
          <a:xfrm>
            <a:off x="548640" y="6355080"/>
            <a:ext cx="7315200" cy="274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50" name="Google Shape;50;p5"/>
          <p:cNvSpPr/>
          <p:nvPr/>
        </p:nvSpPr>
        <p:spPr>
          <a:xfrm>
            <a:off x="7071055" y="6355080"/>
            <a:ext cx="4572000" cy="27432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3</a:t>
            </a:r>
            <a:r>
              <a:rPr b="0" i="0" lang="en-US" sz="900" u="none" cap="none" strike="noStrike">
                <a:solidFill>
                  <a:srgbClr val="5A6275"/>
                </a:solidFill>
                <a:latin typeface="Bebas Neue"/>
                <a:ea typeface="Bebas Neue"/>
                <a:cs typeface="Bebas Neue"/>
                <a:sym typeface="Bebas Neue"/>
              </a:rPr>
              <a:t>  SYNOPSIS</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 name="Shape 55"/>
        <p:cNvGrpSpPr/>
        <p:nvPr/>
      </p:nvGrpSpPr>
      <p:grpSpPr>
        <a:xfrm>
          <a:off x="0" y="0"/>
          <a:ext cx="0" cy="0"/>
          <a:chOff x="0" y="0"/>
          <a:chExt cx="0" cy="0"/>
        </a:xfrm>
      </p:grpSpPr>
      <p:sp>
        <p:nvSpPr>
          <p:cNvPr id="56" name="Google Shape;56;p6"/>
          <p:cNvSpPr/>
          <p:nvPr/>
        </p:nvSpPr>
        <p:spPr>
          <a:xfrm>
            <a:off x="0" y="0"/>
            <a:ext cx="41148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6"/>
          <p:cNvSpPr/>
          <p:nvPr/>
        </p:nvSpPr>
        <p:spPr>
          <a:xfrm>
            <a:off x="640080" y="502920"/>
            <a:ext cx="10911535" cy="292608"/>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4</a:t>
            </a:r>
            <a:r>
              <a:rPr b="1" i="0" lang="en-US" u="none" cap="none" strike="noStrike">
                <a:solidFill>
                  <a:srgbClr val="F3343F"/>
                </a:solidFill>
                <a:latin typeface="Bebas Neue"/>
                <a:ea typeface="Bebas Neue"/>
                <a:cs typeface="Bebas Neue"/>
                <a:sym typeface="Bebas Neue"/>
              </a:rPr>
              <a:t>  /  THE FILMMAKERS</a:t>
            </a:r>
            <a:endParaRPr b="0" i="0" u="none" cap="none" strike="noStrike">
              <a:solidFill>
                <a:schemeClr val="dk1"/>
              </a:solidFill>
              <a:latin typeface="Calibri"/>
              <a:ea typeface="Calibri"/>
              <a:cs typeface="Calibri"/>
              <a:sym typeface="Calibri"/>
            </a:endParaRPr>
          </a:p>
        </p:txBody>
      </p:sp>
      <p:sp>
        <p:nvSpPr>
          <p:cNvPr id="58" name="Google Shape;58;p6"/>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i="0" lang="en-US" sz="6000" u="none" cap="none" strike="noStrike">
                <a:solidFill>
                  <a:srgbClr val="425585"/>
                </a:solidFill>
                <a:latin typeface="Bebas Neue"/>
                <a:ea typeface="Bebas Neue"/>
                <a:cs typeface="Bebas Neue"/>
                <a:sym typeface="Bebas Neue"/>
              </a:rPr>
              <a:t>THE FILMMAKERS</a:t>
            </a:r>
            <a:endParaRPr b="0" i="0" sz="6000" u="none" cap="none" strike="noStrike">
              <a:solidFill>
                <a:schemeClr val="dk1"/>
              </a:solidFill>
              <a:latin typeface="Calibri"/>
              <a:ea typeface="Calibri"/>
              <a:cs typeface="Calibri"/>
              <a:sym typeface="Calibri"/>
            </a:endParaRPr>
          </a:p>
        </p:txBody>
      </p:sp>
      <p:sp>
        <p:nvSpPr>
          <p:cNvPr id="59" name="Google Shape;59;p6"/>
          <p:cNvSpPr/>
          <p:nvPr/>
        </p:nvSpPr>
        <p:spPr>
          <a:xfrm>
            <a:off x="640080" y="2103120"/>
            <a:ext cx="3611880" cy="406908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nvSpPr>
        <p:spPr>
          <a:xfrm>
            <a:off x="640080" y="2103120"/>
            <a:ext cx="3611880" cy="164592"/>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6"/>
          <p:cNvSpPr/>
          <p:nvPr/>
        </p:nvSpPr>
        <p:spPr>
          <a:xfrm>
            <a:off x="960125" y="4370562"/>
            <a:ext cx="2971800" cy="132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100"/>
              <a:buFont typeface="Bebas Neue"/>
              <a:buNone/>
            </a:pPr>
            <a:r>
              <a:rPr b="1" i="0" lang="en-US" sz="1100" u="none" cap="none" strike="noStrike">
                <a:solidFill>
                  <a:srgbClr val="F3343F"/>
                </a:solidFill>
                <a:latin typeface="Bebas Neue"/>
                <a:ea typeface="Bebas Neue"/>
                <a:cs typeface="Bebas Neue"/>
                <a:sym typeface="Bebas Neue"/>
              </a:rPr>
              <a:t>PROTAGONIST + </a:t>
            </a:r>
            <a:r>
              <a:rPr b="1" lang="en-US" sz="1100">
                <a:solidFill>
                  <a:srgbClr val="F3343F"/>
                </a:solidFill>
                <a:latin typeface="Bebas Neue"/>
                <a:ea typeface="Bebas Neue"/>
                <a:cs typeface="Bebas Neue"/>
                <a:sym typeface="Bebas Neue"/>
              </a:rPr>
              <a:t>EXECUTIVE PRODUCER</a:t>
            </a:r>
            <a:endParaRPr b="0" i="0" sz="1100" u="none" cap="none" strike="noStrike">
              <a:solidFill>
                <a:schemeClr val="dk1"/>
              </a:solidFill>
              <a:latin typeface="Calibri"/>
              <a:ea typeface="Calibri"/>
              <a:cs typeface="Calibri"/>
              <a:sym typeface="Calibri"/>
            </a:endParaRPr>
          </a:p>
        </p:txBody>
      </p:sp>
      <p:sp>
        <p:nvSpPr>
          <p:cNvPr id="62" name="Google Shape;62;p6"/>
          <p:cNvSpPr/>
          <p:nvPr/>
        </p:nvSpPr>
        <p:spPr>
          <a:xfrm>
            <a:off x="960125" y="4573841"/>
            <a:ext cx="2971800" cy="31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2400"/>
              <a:buFont typeface="DM Serif Display"/>
              <a:buNone/>
            </a:pPr>
            <a:r>
              <a:rPr b="1" i="0" lang="en-US" sz="2400" u="none" cap="none" strike="noStrike">
                <a:solidFill>
                  <a:srgbClr val="425585"/>
                </a:solidFill>
                <a:latin typeface="DM Serif Display"/>
                <a:ea typeface="DM Serif Display"/>
                <a:cs typeface="DM Serif Display"/>
                <a:sym typeface="DM Serif Display"/>
              </a:rPr>
              <a:t>Reshma Saujani</a:t>
            </a:r>
            <a:endParaRPr b="0" i="0" sz="2400" u="none" cap="none" strike="noStrike">
              <a:solidFill>
                <a:schemeClr val="dk1"/>
              </a:solidFill>
              <a:latin typeface="Calibri"/>
              <a:ea typeface="Calibri"/>
              <a:cs typeface="Calibri"/>
              <a:sym typeface="Calibri"/>
            </a:endParaRPr>
          </a:p>
        </p:txBody>
      </p:sp>
      <p:sp>
        <p:nvSpPr>
          <p:cNvPr id="63" name="Google Shape;63;p6"/>
          <p:cNvSpPr/>
          <p:nvPr/>
        </p:nvSpPr>
        <p:spPr>
          <a:xfrm>
            <a:off x="960125" y="5036758"/>
            <a:ext cx="297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100"/>
              <a:buFont typeface="Calibri"/>
              <a:buNone/>
            </a:pPr>
            <a:r>
              <a:rPr b="0" i="0" lang="en-US" sz="1100" u="none" cap="none" strike="noStrike">
                <a:solidFill>
                  <a:srgbClr val="1F1F2E"/>
                </a:solidFill>
                <a:latin typeface="Calibri"/>
                <a:ea typeface="Calibri"/>
                <a:cs typeface="Calibri"/>
                <a:sym typeface="Calibri"/>
              </a:rPr>
              <a:t>Founder of Girls Who Code and Moms First.</a:t>
            </a:r>
            <a:r>
              <a:rPr lang="en-US" sz="1100">
                <a:solidFill>
                  <a:srgbClr val="1F1F2E"/>
                </a:solidFill>
                <a:latin typeface="Calibri"/>
                <a:ea typeface="Calibri"/>
                <a:cs typeface="Calibri"/>
                <a:sym typeface="Calibri"/>
              </a:rPr>
              <a:t> </a:t>
            </a:r>
            <a:r>
              <a:rPr b="0" i="0" lang="en-US" sz="1100" u="none" cap="none" strike="noStrike">
                <a:solidFill>
                  <a:srgbClr val="1F1F2E"/>
                </a:solidFill>
                <a:latin typeface="Calibri"/>
                <a:ea typeface="Calibri"/>
                <a:cs typeface="Calibri"/>
                <a:sym typeface="Calibri"/>
              </a:rPr>
              <a:t>NYT bestselling author of Pay Up. Her TED talk has 54M+ views. Named a TIME Wom</a:t>
            </a:r>
            <a:r>
              <a:rPr lang="en-US" sz="1100">
                <a:solidFill>
                  <a:srgbClr val="1F1F2E"/>
                </a:solidFill>
                <a:latin typeface="Calibri"/>
                <a:ea typeface="Calibri"/>
                <a:cs typeface="Calibri"/>
                <a:sym typeface="Calibri"/>
              </a:rPr>
              <a:t>e</a:t>
            </a:r>
            <a:r>
              <a:rPr b="0" i="0" lang="en-US" sz="1100" u="none" cap="none" strike="noStrike">
                <a:solidFill>
                  <a:srgbClr val="1F1F2E"/>
                </a:solidFill>
                <a:latin typeface="Calibri"/>
                <a:ea typeface="Calibri"/>
                <a:cs typeface="Calibri"/>
                <a:sym typeface="Calibri"/>
              </a:rPr>
              <a:t>n of the Year and one of Forbes Most Powerful Women Changing the World.</a:t>
            </a:r>
            <a:endParaRPr b="0" i="0" sz="1100" u="none" cap="none" strike="noStrike">
              <a:solidFill>
                <a:schemeClr val="dk1"/>
              </a:solidFill>
              <a:latin typeface="Calibri"/>
              <a:ea typeface="Calibri"/>
              <a:cs typeface="Calibri"/>
              <a:sym typeface="Calibri"/>
            </a:endParaRPr>
          </a:p>
        </p:txBody>
      </p:sp>
      <p:sp>
        <p:nvSpPr>
          <p:cNvPr id="64" name="Google Shape;64;p6"/>
          <p:cNvSpPr/>
          <p:nvPr/>
        </p:nvSpPr>
        <p:spPr>
          <a:xfrm>
            <a:off x="4416552" y="2103120"/>
            <a:ext cx="3611880" cy="406908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p:nvPr/>
        </p:nvSpPr>
        <p:spPr>
          <a:xfrm>
            <a:off x="4416552" y="2103120"/>
            <a:ext cx="3611880" cy="164592"/>
          </a:xfrm>
          <a:prstGeom prst="rect">
            <a:avLst/>
          </a:prstGeom>
          <a:solidFill>
            <a:srgbClr val="F3343F"/>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4736600" y="4370562"/>
            <a:ext cx="2971800" cy="132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100"/>
              <a:buFont typeface="Bebas Neue"/>
              <a:buNone/>
            </a:pPr>
            <a:r>
              <a:rPr b="1" i="0" lang="en-US" sz="1100" u="none" cap="none" strike="noStrike">
                <a:solidFill>
                  <a:srgbClr val="F3343F"/>
                </a:solidFill>
                <a:latin typeface="Bebas Neue"/>
                <a:ea typeface="Bebas Neue"/>
                <a:cs typeface="Bebas Neue"/>
                <a:sym typeface="Bebas Neue"/>
              </a:rPr>
              <a:t>DIRECTOR</a:t>
            </a:r>
            <a:endParaRPr b="0" i="0" sz="1100" u="none" cap="none" strike="noStrike">
              <a:solidFill>
                <a:schemeClr val="dk1"/>
              </a:solidFill>
              <a:latin typeface="Calibri"/>
              <a:ea typeface="Calibri"/>
              <a:cs typeface="Calibri"/>
              <a:sym typeface="Calibri"/>
            </a:endParaRPr>
          </a:p>
        </p:txBody>
      </p:sp>
      <p:sp>
        <p:nvSpPr>
          <p:cNvPr id="67" name="Google Shape;67;p6"/>
          <p:cNvSpPr/>
          <p:nvPr/>
        </p:nvSpPr>
        <p:spPr>
          <a:xfrm>
            <a:off x="4736600" y="4573841"/>
            <a:ext cx="2971800" cy="31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2400"/>
              <a:buFont typeface="DM Serif Display"/>
              <a:buNone/>
            </a:pPr>
            <a:r>
              <a:rPr b="1" i="0" lang="en-US" sz="2400" u="none" cap="none" strike="noStrike">
                <a:solidFill>
                  <a:srgbClr val="425585"/>
                </a:solidFill>
                <a:latin typeface="DM Serif Display"/>
                <a:ea typeface="DM Serif Display"/>
                <a:cs typeface="DM Serif Display"/>
                <a:sym typeface="DM Serif Display"/>
              </a:rPr>
              <a:t>Raeshem Nijhon</a:t>
            </a:r>
            <a:endParaRPr b="0" i="0" sz="2400" u="none" cap="none" strike="noStrike">
              <a:solidFill>
                <a:schemeClr val="dk1"/>
              </a:solidFill>
              <a:latin typeface="Calibri"/>
              <a:ea typeface="Calibri"/>
              <a:cs typeface="Calibri"/>
              <a:sym typeface="Calibri"/>
            </a:endParaRPr>
          </a:p>
        </p:txBody>
      </p:sp>
      <p:sp>
        <p:nvSpPr>
          <p:cNvPr id="68" name="Google Shape;68;p6"/>
          <p:cNvSpPr/>
          <p:nvPr/>
        </p:nvSpPr>
        <p:spPr>
          <a:xfrm>
            <a:off x="4736600" y="5036758"/>
            <a:ext cx="297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100"/>
              <a:buFont typeface="Calibri"/>
              <a:buNone/>
            </a:pPr>
            <a:r>
              <a:rPr b="0" i="0" lang="en-US" sz="1100" u="none" cap="none" strike="noStrike">
                <a:solidFill>
                  <a:srgbClr val="1F1F2E"/>
                </a:solidFill>
                <a:latin typeface="Calibri"/>
                <a:ea typeface="Calibri"/>
                <a:cs typeface="Calibri"/>
                <a:sym typeface="Calibri"/>
              </a:rPr>
              <a:t>Co-founder of Culture House. Emmy, NAACP, Critics Choice, IDA, Webby and Gotham nominated. Past work: Ladies First (Netflix), The Hair Tales (Hulu/Onyx), Black Twitter (Hulu), Everybody’s Fight. 2024 Ms. Foundation Women of Vision honoree.</a:t>
            </a:r>
            <a:endParaRPr b="0" i="0" sz="1100" u="none" cap="none" strike="noStrike">
              <a:solidFill>
                <a:schemeClr val="dk1"/>
              </a:solidFill>
              <a:latin typeface="Calibri"/>
              <a:ea typeface="Calibri"/>
              <a:cs typeface="Calibri"/>
              <a:sym typeface="Calibri"/>
            </a:endParaRPr>
          </a:p>
        </p:txBody>
      </p:sp>
      <p:sp>
        <p:nvSpPr>
          <p:cNvPr id="69" name="Google Shape;69;p6"/>
          <p:cNvSpPr/>
          <p:nvPr/>
        </p:nvSpPr>
        <p:spPr>
          <a:xfrm>
            <a:off x="8193024" y="2103120"/>
            <a:ext cx="3611880" cy="406908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p:nvPr/>
        </p:nvSpPr>
        <p:spPr>
          <a:xfrm>
            <a:off x="8193024" y="2103120"/>
            <a:ext cx="3611880" cy="164592"/>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8513075" y="4370564"/>
            <a:ext cx="2971800" cy="132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100"/>
              <a:buFont typeface="Bebas Neue"/>
              <a:buNone/>
            </a:pPr>
            <a:r>
              <a:rPr b="1" i="0" lang="en-US" sz="1100" u="none" cap="none" strike="noStrike">
                <a:solidFill>
                  <a:srgbClr val="F3343F"/>
                </a:solidFill>
                <a:latin typeface="Bebas Neue"/>
                <a:ea typeface="Bebas Neue"/>
                <a:cs typeface="Bebas Neue"/>
                <a:sym typeface="Bebas Neue"/>
              </a:rPr>
              <a:t>EXECUTIVE PRODUCER</a:t>
            </a:r>
            <a:endParaRPr b="0" i="0" sz="1100" u="none" cap="none" strike="noStrike">
              <a:solidFill>
                <a:schemeClr val="dk1"/>
              </a:solidFill>
              <a:latin typeface="Calibri"/>
              <a:ea typeface="Calibri"/>
              <a:cs typeface="Calibri"/>
              <a:sym typeface="Calibri"/>
            </a:endParaRPr>
          </a:p>
        </p:txBody>
      </p:sp>
      <p:sp>
        <p:nvSpPr>
          <p:cNvPr id="72" name="Google Shape;72;p6"/>
          <p:cNvSpPr/>
          <p:nvPr/>
        </p:nvSpPr>
        <p:spPr>
          <a:xfrm>
            <a:off x="8513075" y="4573843"/>
            <a:ext cx="2971800" cy="31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25585"/>
              </a:buClr>
              <a:buSzPts val="2400"/>
              <a:buFont typeface="DM Serif Display"/>
              <a:buNone/>
            </a:pPr>
            <a:r>
              <a:rPr b="1" i="0" lang="en-US" sz="2400" u="none" cap="none" strike="noStrike">
                <a:solidFill>
                  <a:srgbClr val="425585"/>
                </a:solidFill>
                <a:latin typeface="DM Serif Display"/>
                <a:ea typeface="DM Serif Display"/>
                <a:cs typeface="DM Serif Display"/>
                <a:sym typeface="DM Serif Display"/>
              </a:rPr>
              <a:t>Tan France</a:t>
            </a:r>
            <a:endParaRPr b="0" i="0" sz="2400" u="none" cap="none" strike="noStrike">
              <a:solidFill>
                <a:schemeClr val="dk1"/>
              </a:solidFill>
              <a:latin typeface="Calibri"/>
              <a:ea typeface="Calibri"/>
              <a:cs typeface="Calibri"/>
              <a:sym typeface="Calibri"/>
            </a:endParaRPr>
          </a:p>
        </p:txBody>
      </p:sp>
      <p:sp>
        <p:nvSpPr>
          <p:cNvPr id="73" name="Google Shape;73;p6"/>
          <p:cNvSpPr/>
          <p:nvPr/>
        </p:nvSpPr>
        <p:spPr>
          <a:xfrm>
            <a:off x="8513075" y="5036759"/>
            <a:ext cx="297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F1F2E"/>
              </a:buClr>
              <a:buSzPts val="1100"/>
              <a:buFont typeface="Calibri"/>
              <a:buNone/>
            </a:pPr>
            <a:r>
              <a:rPr b="0" i="0" lang="en-US" sz="1100" u="none" cap="none" strike="noStrike">
                <a:solidFill>
                  <a:srgbClr val="1F1F2E"/>
                </a:solidFill>
                <a:latin typeface="Calibri"/>
                <a:ea typeface="Calibri"/>
                <a:cs typeface="Calibri"/>
                <a:sym typeface="Calibri"/>
              </a:rPr>
              <a:t>Star of Netflix’s Queer Eye and co-host of Next in Fashion with Gigi Hadid. NYT bestselling author of Naturally Tan. Founder of French Tuck Media (2023), creating content that fosters community and transcends boundaries.</a:t>
            </a:r>
            <a:endParaRPr b="0" i="0" sz="1100" u="none" cap="none" strike="noStrike">
              <a:solidFill>
                <a:schemeClr val="dk1"/>
              </a:solidFill>
              <a:latin typeface="Calibri"/>
              <a:ea typeface="Calibri"/>
              <a:cs typeface="Calibri"/>
              <a:sym typeface="Calibri"/>
            </a:endParaRPr>
          </a:p>
        </p:txBody>
      </p:sp>
      <p:sp>
        <p:nvSpPr>
          <p:cNvPr id="74" name="Google Shape;74;p6"/>
          <p:cNvSpPr/>
          <p:nvPr/>
        </p:nvSpPr>
        <p:spPr>
          <a:xfrm>
            <a:off x="548642" y="6355075"/>
            <a:ext cx="18258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75" name="Google Shape;75;p6"/>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4</a:t>
            </a:r>
            <a:r>
              <a:rPr b="0" i="0" lang="en-US" sz="900" u="none" cap="none" strike="noStrike">
                <a:solidFill>
                  <a:srgbClr val="5A6275"/>
                </a:solidFill>
                <a:latin typeface="Bebas Neue"/>
                <a:ea typeface="Bebas Neue"/>
                <a:cs typeface="Bebas Neue"/>
                <a:sym typeface="Bebas Neue"/>
              </a:rPr>
              <a:t> </a:t>
            </a:r>
            <a:r>
              <a:rPr lang="en-US" sz="900">
                <a:solidFill>
                  <a:srgbClr val="5A6275"/>
                </a:solidFill>
                <a:latin typeface="Bebas Neue"/>
                <a:ea typeface="Bebas Neue"/>
                <a:cs typeface="Bebas Neue"/>
                <a:sym typeface="Bebas Neue"/>
              </a:rPr>
              <a:t>THE FILMAKERS</a:t>
            </a:r>
            <a:endParaRPr b="0" i="0" sz="900" u="none" cap="none" strike="noStrike">
              <a:solidFill>
                <a:schemeClr val="dk1"/>
              </a:solidFill>
              <a:latin typeface="Calibri"/>
              <a:ea typeface="Calibri"/>
              <a:cs typeface="Calibri"/>
              <a:sym typeface="Calibri"/>
            </a:endParaRPr>
          </a:p>
        </p:txBody>
      </p:sp>
      <p:pic>
        <p:nvPicPr>
          <p:cNvPr id="76" name="Google Shape;76;p6" title="Tan France.jpg"/>
          <p:cNvPicPr preferRelativeResize="0"/>
          <p:nvPr/>
        </p:nvPicPr>
        <p:blipFill>
          <a:blip r:embed="rId3">
            <a:alphaModFix/>
          </a:blip>
          <a:stretch>
            <a:fillRect/>
          </a:stretch>
        </p:blipFill>
        <p:spPr>
          <a:xfrm>
            <a:off x="8513050" y="2485502"/>
            <a:ext cx="1665650" cy="1665650"/>
          </a:xfrm>
          <a:prstGeom prst="rect">
            <a:avLst/>
          </a:prstGeom>
          <a:noFill/>
          <a:ln>
            <a:noFill/>
          </a:ln>
        </p:spPr>
      </p:pic>
      <p:pic>
        <p:nvPicPr>
          <p:cNvPr id="77" name="Google Shape;77;p6" title="RCN headshot 2024.jpeg"/>
          <p:cNvPicPr preferRelativeResize="0"/>
          <p:nvPr/>
        </p:nvPicPr>
        <p:blipFill rotWithShape="1">
          <a:blip r:embed="rId4">
            <a:alphaModFix/>
          </a:blip>
          <a:srcRect b="27735" l="0" r="0" t="0"/>
          <a:stretch/>
        </p:blipFill>
        <p:spPr>
          <a:xfrm>
            <a:off x="4736600" y="2486227"/>
            <a:ext cx="1664207" cy="1664210"/>
          </a:xfrm>
          <a:prstGeom prst="rect">
            <a:avLst/>
          </a:prstGeom>
          <a:noFill/>
          <a:ln>
            <a:noFill/>
          </a:ln>
        </p:spPr>
      </p:pic>
      <p:pic>
        <p:nvPicPr>
          <p:cNvPr id="78" name="Google Shape;78;p6" title="Reshma Saujani 2026 Maxwell Brown.png"/>
          <p:cNvPicPr preferRelativeResize="0"/>
          <p:nvPr/>
        </p:nvPicPr>
        <p:blipFill rotWithShape="1">
          <a:blip r:embed="rId5">
            <a:alphaModFix/>
          </a:blip>
          <a:srcRect b="21733" l="0" r="0" t="11600"/>
          <a:stretch/>
        </p:blipFill>
        <p:spPr>
          <a:xfrm>
            <a:off x="960133" y="2486215"/>
            <a:ext cx="1664208" cy="1664210"/>
          </a:xfrm>
          <a:prstGeom prst="rect">
            <a:avLst/>
          </a:prstGeom>
          <a:noFill/>
          <a:ln>
            <a:noFill/>
          </a:ln>
        </p:spPr>
      </p:pic>
      <p:sp>
        <p:nvSpPr>
          <p:cNvPr id="79" name="Google Shape;79;p6"/>
          <p:cNvSpPr/>
          <p:nvPr/>
        </p:nvSpPr>
        <p:spPr>
          <a:xfrm>
            <a:off x="2564515" y="6337075"/>
            <a:ext cx="2353500" cy="310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lang="en-US" sz="900">
                <a:solidFill>
                  <a:srgbClr val="5A6275"/>
                </a:solidFill>
                <a:latin typeface="Bebas Neue"/>
                <a:ea typeface="Bebas Neue"/>
                <a:cs typeface="Bebas Neue"/>
                <a:sym typeface="Bebas Neue"/>
              </a:rPr>
              <a:t>VISIT </a:t>
            </a:r>
            <a:r>
              <a:rPr lang="en-US" sz="900" u="sng">
                <a:solidFill>
                  <a:schemeClr val="hlink"/>
                </a:solidFill>
                <a:latin typeface="Bebas Neue"/>
                <a:ea typeface="Bebas Neue"/>
                <a:cs typeface="Bebas Neue"/>
                <a:sym typeface="Bebas Neue"/>
                <a:hlinkClick r:id="rId6"/>
              </a:rPr>
              <a:t>MOMSFIRST.US/DOC</a:t>
            </a:r>
            <a:r>
              <a:rPr lang="en-US" sz="900">
                <a:solidFill>
                  <a:srgbClr val="5A6275"/>
                </a:solidFill>
                <a:latin typeface="Bebas Neue"/>
                <a:ea typeface="Bebas Neue"/>
                <a:cs typeface="Bebas Neue"/>
                <a:sym typeface="Bebas Neue"/>
              </a:rPr>
              <a:t> for a full list of Producers</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 name="Shape 84"/>
        <p:cNvGrpSpPr/>
        <p:nvPr/>
      </p:nvGrpSpPr>
      <p:grpSpPr>
        <a:xfrm>
          <a:off x="0" y="0"/>
          <a:ext cx="0" cy="0"/>
          <a:chOff x="0" y="0"/>
          <a:chExt cx="0" cy="0"/>
        </a:xfrm>
      </p:grpSpPr>
      <p:sp>
        <p:nvSpPr>
          <p:cNvPr id="85" name="Google Shape;85;p7"/>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5</a:t>
            </a:r>
            <a:r>
              <a:rPr b="1" i="0" lang="en-US" u="none" cap="none" strike="noStrike">
                <a:solidFill>
                  <a:srgbClr val="F3343F"/>
                </a:solidFill>
                <a:latin typeface="Bebas Neue"/>
                <a:ea typeface="Bebas Neue"/>
                <a:cs typeface="Bebas Neue"/>
                <a:sym typeface="Bebas Neue"/>
              </a:rPr>
              <a:t>  /  THE </a:t>
            </a:r>
            <a:r>
              <a:rPr b="1" lang="en-US">
                <a:solidFill>
                  <a:srgbClr val="F3343F"/>
                </a:solidFill>
                <a:latin typeface="Bebas Neue"/>
                <a:ea typeface="Bebas Neue"/>
                <a:cs typeface="Bebas Neue"/>
                <a:sym typeface="Bebas Neue"/>
              </a:rPr>
              <a:t>PRODUCERS</a:t>
            </a:r>
            <a:endParaRPr b="0" i="0" u="none" cap="none" strike="noStrike">
              <a:solidFill>
                <a:schemeClr val="dk1"/>
              </a:solidFill>
              <a:latin typeface="Calibri"/>
              <a:ea typeface="Calibri"/>
              <a:cs typeface="Calibri"/>
              <a:sym typeface="Calibri"/>
            </a:endParaRPr>
          </a:p>
        </p:txBody>
      </p:sp>
      <p:sp>
        <p:nvSpPr>
          <p:cNvPr id="87" name="Google Shape;87;p7"/>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lang="en-US" sz="6000">
                <a:solidFill>
                  <a:srgbClr val="425585"/>
                </a:solidFill>
                <a:latin typeface="Bebas Neue"/>
                <a:ea typeface="Bebas Neue"/>
                <a:cs typeface="Bebas Neue"/>
                <a:sym typeface="Bebas Neue"/>
              </a:rPr>
              <a:t>EXECUTIVE PRODUCERS</a:t>
            </a:r>
            <a:endParaRPr b="0" i="0" sz="6000" u="none" cap="none" strike="noStrike">
              <a:solidFill>
                <a:schemeClr val="dk1"/>
              </a:solidFill>
              <a:latin typeface="Calibri"/>
              <a:ea typeface="Calibri"/>
              <a:cs typeface="Calibri"/>
              <a:sym typeface="Calibri"/>
            </a:endParaRPr>
          </a:p>
        </p:txBody>
      </p:sp>
      <p:sp>
        <p:nvSpPr>
          <p:cNvPr id="88" name="Google Shape;88;p7"/>
          <p:cNvSpPr/>
          <p:nvPr/>
        </p:nvSpPr>
        <p:spPr>
          <a:xfrm>
            <a:off x="640075" y="2103125"/>
            <a:ext cx="2744400" cy="406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89" name="Google Shape;89;p7"/>
          <p:cNvSpPr/>
          <p:nvPr/>
        </p:nvSpPr>
        <p:spPr>
          <a:xfrm>
            <a:off x="640075" y="2103125"/>
            <a:ext cx="2744400" cy="1647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0" name="Google Shape;90;p7"/>
          <p:cNvSpPr/>
          <p:nvPr/>
        </p:nvSpPr>
        <p:spPr>
          <a:xfrm>
            <a:off x="883275" y="3799387"/>
            <a:ext cx="2258400" cy="2188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Calibri"/>
                <a:ea typeface="Calibri"/>
                <a:cs typeface="Calibri"/>
                <a:sym typeface="Calibri"/>
              </a:rPr>
              <a:t>Moms First is a movement for America’s mothers. Launched during the COVID pandemic by Reshma Saujani, </a:t>
            </a:r>
            <a:r>
              <a:rPr lang="en-US" sz="1100">
                <a:solidFill>
                  <a:schemeClr val="dk1"/>
                </a:solidFill>
                <a:latin typeface="Calibri"/>
                <a:ea typeface="Calibri"/>
                <a:cs typeface="Calibri"/>
                <a:sym typeface="Calibri"/>
              </a:rPr>
              <a:t>it's</a:t>
            </a:r>
            <a:r>
              <a:rPr lang="en-US" sz="1100">
                <a:solidFill>
                  <a:schemeClr val="dk1"/>
                </a:solidFill>
                <a:latin typeface="Calibri"/>
                <a:ea typeface="Calibri"/>
                <a:cs typeface="Calibri"/>
                <a:sym typeface="Calibri"/>
              </a:rPr>
              <a:t> the leading national non-profit fighting for structural support like paid leave and affordable child care. The organization changes the narrative about American motherhood, influences decisionmakers, and wins historic workplace and policy change. </a:t>
            </a:r>
            <a:endParaRPr sz="1100">
              <a:solidFill>
                <a:srgbClr val="1F1F2E"/>
              </a:solidFill>
              <a:latin typeface="Calibri"/>
              <a:ea typeface="Calibri"/>
              <a:cs typeface="Calibri"/>
              <a:sym typeface="Calibri"/>
            </a:endParaRPr>
          </a:p>
        </p:txBody>
      </p:sp>
      <p:sp>
        <p:nvSpPr>
          <p:cNvPr id="91" name="Google Shape;91;p7"/>
          <p:cNvSpPr/>
          <p:nvPr/>
        </p:nvSpPr>
        <p:spPr>
          <a:xfrm>
            <a:off x="3509752" y="2103125"/>
            <a:ext cx="2744400" cy="406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2" name="Google Shape;92;p7"/>
          <p:cNvSpPr/>
          <p:nvPr/>
        </p:nvSpPr>
        <p:spPr>
          <a:xfrm>
            <a:off x="3509752" y="2103125"/>
            <a:ext cx="2744400" cy="164700"/>
          </a:xfrm>
          <a:prstGeom prst="rect">
            <a:avLst/>
          </a:prstGeom>
          <a:solidFill>
            <a:srgbClr val="F3343F"/>
          </a:solidFill>
          <a:ln cap="flat" cmpd="sng" w="12700">
            <a:solidFill>
              <a:srgbClr val="425585"/>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3" name="Google Shape;93;p7"/>
          <p:cNvSpPr/>
          <p:nvPr/>
        </p:nvSpPr>
        <p:spPr>
          <a:xfrm>
            <a:off x="3752950" y="3799251"/>
            <a:ext cx="2258400" cy="2188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1200"/>
              </a:spcAft>
              <a:buClr>
                <a:schemeClr val="dk1"/>
              </a:buClr>
              <a:buSzPts val="1100"/>
              <a:buFont typeface="Arial"/>
              <a:buNone/>
            </a:pPr>
            <a:r>
              <a:rPr lang="en-US" sz="1100">
                <a:solidFill>
                  <a:schemeClr val="dk1"/>
                </a:solidFill>
                <a:latin typeface="Calibri"/>
                <a:ea typeface="Calibri"/>
                <a:cs typeface="Calibri"/>
                <a:sym typeface="Calibri"/>
              </a:rPr>
              <a:t>Culture House is a Black, Brown, and women-owned production company making premium nonfiction film and television. Founded in 2019 by Raeshem Nijhon, Carri Twigg, and Nicole Galovski, the team blends storytelling with cultural strategy. Their work has landed at Hulu, Netflix, Disney+, and beyond. Highlights include The Hair Tales with Tracee Ellis Ross and Oprah Winfrey, and Growing Up.</a:t>
            </a:r>
            <a:endParaRPr sz="1100">
              <a:solidFill>
                <a:schemeClr val="dk1"/>
              </a:solidFill>
              <a:latin typeface="Calibri"/>
              <a:ea typeface="Calibri"/>
              <a:cs typeface="Calibri"/>
              <a:sym typeface="Calibri"/>
            </a:endParaRPr>
          </a:p>
        </p:txBody>
      </p:sp>
      <p:sp>
        <p:nvSpPr>
          <p:cNvPr id="94" name="Google Shape;94;p7"/>
          <p:cNvSpPr/>
          <p:nvPr/>
        </p:nvSpPr>
        <p:spPr>
          <a:xfrm>
            <a:off x="6379430" y="2103125"/>
            <a:ext cx="2744400" cy="406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5" name="Google Shape;95;p7"/>
          <p:cNvSpPr/>
          <p:nvPr/>
        </p:nvSpPr>
        <p:spPr>
          <a:xfrm>
            <a:off x="6379430" y="2103125"/>
            <a:ext cx="2744400" cy="1647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6" name="Google Shape;96;p7"/>
          <p:cNvSpPr/>
          <p:nvPr/>
        </p:nvSpPr>
        <p:spPr>
          <a:xfrm>
            <a:off x="6622423" y="3799240"/>
            <a:ext cx="2258400" cy="1965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1200"/>
              </a:spcAft>
              <a:buClr>
                <a:schemeClr val="dk1"/>
              </a:buClr>
              <a:buSzPts val="1100"/>
              <a:buFont typeface="Arial"/>
              <a:buNone/>
            </a:pPr>
            <a:r>
              <a:rPr lang="en-US" sz="1100">
                <a:solidFill>
                  <a:srgbClr val="1F1F2E"/>
                </a:solidFill>
                <a:latin typeface="Calibri"/>
                <a:ea typeface="Calibri"/>
                <a:cs typeface="Calibri"/>
                <a:sym typeface="Calibri"/>
              </a:rPr>
              <a:t>French Tuck Media is the production company founded by Tan France, the breakout star of Netflix's Queer Eye. French Tuck focuses on unscripted and documentary work. The mission is to tell stories that inspire community, humanity, and belonging. Tan’s dream is to rethink the familiar – to add a little surprise and a new, more global perspective to the content audiences keep coming back to.</a:t>
            </a:r>
            <a:endParaRPr sz="1100">
              <a:solidFill>
                <a:srgbClr val="1F1F2E"/>
              </a:solidFill>
              <a:latin typeface="Calibri"/>
              <a:ea typeface="Calibri"/>
              <a:cs typeface="Calibri"/>
              <a:sym typeface="Calibri"/>
            </a:endParaRPr>
          </a:p>
        </p:txBody>
      </p:sp>
      <p:sp>
        <p:nvSpPr>
          <p:cNvPr id="97" name="Google Shape;97;p7"/>
          <p:cNvSpPr/>
          <p:nvPr/>
        </p:nvSpPr>
        <p:spPr>
          <a:xfrm>
            <a:off x="9249102" y="2103125"/>
            <a:ext cx="2744400" cy="4068000"/>
          </a:xfrm>
          <a:prstGeom prst="rect">
            <a:avLst/>
          </a:prstGeom>
          <a:solidFill>
            <a:srgbClr val="F0F1ED"/>
          </a:solidFill>
          <a:ln cap="flat" cmpd="sng" w="12700">
            <a:solidFill>
              <a:srgbClr val="F0F1ED"/>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8" name="Google Shape;98;p7"/>
          <p:cNvSpPr/>
          <p:nvPr/>
        </p:nvSpPr>
        <p:spPr>
          <a:xfrm>
            <a:off x="9249102" y="2103125"/>
            <a:ext cx="2744400" cy="164700"/>
          </a:xfrm>
          <a:prstGeom prst="rect">
            <a:avLst/>
          </a:prstGeom>
          <a:solidFill>
            <a:srgbClr val="F3343F"/>
          </a:solidFill>
          <a:ln cap="flat" cmpd="sng" w="12700">
            <a:solidFill>
              <a:srgbClr val="425585"/>
            </a:solidFill>
            <a:prstDash val="solid"/>
            <a:round/>
            <a:headEnd len="sm" w="sm" type="none"/>
            <a:tailEnd len="sm" w="sm" type="none"/>
          </a:ln>
        </p:spPr>
        <p:txBody>
          <a:bodyPr anchorCtr="0" anchor="ctr" bIns="91400" lIns="91400" spcFirstLastPara="1" rIns="91400" wrap="square" tIns="91400">
            <a:noAutofit/>
          </a:bodyPr>
          <a:lstStyle/>
          <a:p>
            <a:pPr indent="0" lvl="0" marL="0" rtl="0" algn="l">
              <a:spcBef>
                <a:spcPts val="0"/>
              </a:spcBef>
              <a:spcAft>
                <a:spcPts val="0"/>
              </a:spcAft>
              <a:buNone/>
            </a:pPr>
            <a:r>
              <a:t/>
            </a:r>
            <a:endParaRPr/>
          </a:p>
        </p:txBody>
      </p:sp>
      <p:sp>
        <p:nvSpPr>
          <p:cNvPr id="99" name="Google Shape;99;p7"/>
          <p:cNvSpPr/>
          <p:nvPr/>
        </p:nvSpPr>
        <p:spPr>
          <a:xfrm>
            <a:off x="9492300" y="3799251"/>
            <a:ext cx="2258400" cy="2188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1200"/>
              </a:spcAft>
              <a:buClr>
                <a:schemeClr val="dk1"/>
              </a:buClr>
              <a:buSzPts val="1100"/>
              <a:buFont typeface="Arial"/>
              <a:buNone/>
            </a:pPr>
            <a:r>
              <a:rPr lang="en-US" sz="1100">
                <a:solidFill>
                  <a:srgbClr val="1F1F2E"/>
                </a:solidFill>
                <a:latin typeface="Calibri"/>
                <a:ea typeface="Calibri"/>
                <a:cs typeface="Calibri"/>
                <a:sym typeface="Calibri"/>
              </a:rPr>
              <a:t>Bobbie is the mom-founded, mom-led infant formula company shaking up an industry that has long shamed parents about how they feed their babies. Founded in 2018 by Laura Modi, Bobbie makes a clean, organic, European-style formula now used by hundreds of thousands of families. Beyond product, Bobbie is building a movement. They advocate publicly for paid leave and the dignity of every feeding choice. </a:t>
            </a:r>
            <a:endParaRPr sz="1100">
              <a:solidFill>
                <a:srgbClr val="1F1F2E"/>
              </a:solidFill>
              <a:latin typeface="Calibri"/>
              <a:ea typeface="Calibri"/>
              <a:cs typeface="Calibri"/>
              <a:sym typeface="Calibri"/>
            </a:endParaRPr>
          </a:p>
        </p:txBody>
      </p:sp>
      <p:sp>
        <p:nvSpPr>
          <p:cNvPr id="100" name="Google Shape;100;p7"/>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01" name="Google Shape;101;p7"/>
          <p:cNvSpPr/>
          <p:nvPr/>
        </p:nvSpPr>
        <p:spPr>
          <a:xfrm>
            <a:off x="9991703" y="6355076"/>
            <a:ext cx="1651500" cy="2256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5 </a:t>
            </a:r>
            <a:r>
              <a:rPr b="0" i="0" lang="en-US" sz="900" u="none" cap="none" strike="noStrike">
                <a:solidFill>
                  <a:srgbClr val="5A6275"/>
                </a:solidFill>
                <a:latin typeface="Bebas Neue"/>
                <a:ea typeface="Bebas Neue"/>
                <a:cs typeface="Bebas Neue"/>
                <a:sym typeface="Bebas Neue"/>
              </a:rPr>
              <a:t> </a:t>
            </a:r>
            <a:r>
              <a:rPr lang="en-US" sz="900">
                <a:solidFill>
                  <a:srgbClr val="5A6275"/>
                </a:solidFill>
                <a:latin typeface="Bebas Neue"/>
                <a:ea typeface="Bebas Neue"/>
                <a:cs typeface="Bebas Neue"/>
                <a:sym typeface="Bebas Neue"/>
              </a:rPr>
              <a:t>EXECUTIVE PRODUCERS</a:t>
            </a:r>
            <a:endParaRPr b="0" i="0" sz="900" u="none" cap="none" strike="noStrike">
              <a:solidFill>
                <a:schemeClr val="dk1"/>
              </a:solidFill>
              <a:latin typeface="Calibri"/>
              <a:ea typeface="Calibri"/>
              <a:cs typeface="Calibri"/>
              <a:sym typeface="Calibri"/>
            </a:endParaRPr>
          </a:p>
        </p:txBody>
      </p:sp>
      <p:pic>
        <p:nvPicPr>
          <p:cNvPr id="102" name="Google Shape;102;p7" title="Primary Color.png"/>
          <p:cNvPicPr preferRelativeResize="0"/>
          <p:nvPr/>
        </p:nvPicPr>
        <p:blipFill>
          <a:blip r:embed="rId3">
            <a:alphaModFix/>
          </a:blip>
          <a:stretch>
            <a:fillRect/>
          </a:stretch>
        </p:blipFill>
        <p:spPr>
          <a:xfrm>
            <a:off x="640074" y="2747775"/>
            <a:ext cx="2744402" cy="699501"/>
          </a:xfrm>
          <a:prstGeom prst="rect">
            <a:avLst/>
          </a:prstGeom>
          <a:noFill/>
          <a:ln>
            <a:noFill/>
          </a:ln>
        </p:spPr>
      </p:pic>
      <p:pic>
        <p:nvPicPr>
          <p:cNvPr id="103" name="Google Shape;103;p7" title="Horizontal_Logo.png"/>
          <p:cNvPicPr preferRelativeResize="0"/>
          <p:nvPr/>
        </p:nvPicPr>
        <p:blipFill>
          <a:blip r:embed="rId4">
            <a:alphaModFix/>
          </a:blip>
          <a:stretch>
            <a:fillRect/>
          </a:stretch>
        </p:blipFill>
        <p:spPr>
          <a:xfrm>
            <a:off x="3569550" y="2839277"/>
            <a:ext cx="2624788" cy="516499"/>
          </a:xfrm>
          <a:prstGeom prst="rect">
            <a:avLst/>
          </a:prstGeom>
          <a:noFill/>
          <a:ln>
            <a:noFill/>
          </a:ln>
        </p:spPr>
      </p:pic>
      <p:pic>
        <p:nvPicPr>
          <p:cNvPr id="104" name="Google Shape;104;p7"/>
          <p:cNvPicPr preferRelativeResize="0"/>
          <p:nvPr/>
        </p:nvPicPr>
        <p:blipFill>
          <a:blip r:embed="rId5">
            <a:alphaModFix/>
          </a:blip>
          <a:stretch>
            <a:fillRect/>
          </a:stretch>
        </p:blipFill>
        <p:spPr>
          <a:xfrm>
            <a:off x="6585588" y="2777575"/>
            <a:ext cx="2332063" cy="639900"/>
          </a:xfrm>
          <a:prstGeom prst="rect">
            <a:avLst/>
          </a:prstGeom>
          <a:noFill/>
          <a:ln>
            <a:noFill/>
          </a:ln>
        </p:spPr>
      </p:pic>
      <p:pic>
        <p:nvPicPr>
          <p:cNvPr id="105" name="Google Shape;105;p7"/>
          <p:cNvPicPr preferRelativeResize="0"/>
          <p:nvPr/>
        </p:nvPicPr>
        <p:blipFill>
          <a:blip r:embed="rId6">
            <a:alphaModFix/>
          </a:blip>
          <a:stretch>
            <a:fillRect/>
          </a:stretch>
        </p:blipFill>
        <p:spPr>
          <a:xfrm>
            <a:off x="9854600" y="2816412"/>
            <a:ext cx="1533403" cy="56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sp>
        <p:nvSpPr>
          <p:cNvPr id="111" name="Google Shape;111;p8"/>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8"/>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6</a:t>
            </a:r>
            <a:r>
              <a:rPr b="1" i="0" lang="en-US" u="none" cap="none" strike="noStrike">
                <a:solidFill>
                  <a:srgbClr val="F3343F"/>
                </a:solidFill>
                <a:latin typeface="Bebas Neue"/>
                <a:ea typeface="Bebas Neue"/>
                <a:cs typeface="Bebas Neue"/>
                <a:sym typeface="Bebas Neue"/>
              </a:rPr>
              <a:t>  /  </a:t>
            </a:r>
            <a:r>
              <a:rPr b="1" lang="en-US">
                <a:solidFill>
                  <a:srgbClr val="F3343F"/>
                </a:solidFill>
                <a:latin typeface="Bebas Neue"/>
                <a:ea typeface="Bebas Neue"/>
                <a:cs typeface="Bebas Neue"/>
                <a:sym typeface="Bebas Neue"/>
              </a:rPr>
              <a:t>RELEASE PLAN</a:t>
            </a:r>
            <a:endParaRPr b="0" i="0" u="none" cap="none" strike="noStrike">
              <a:solidFill>
                <a:schemeClr val="dk1"/>
              </a:solidFill>
              <a:latin typeface="Calibri"/>
              <a:ea typeface="Calibri"/>
              <a:cs typeface="Calibri"/>
              <a:sym typeface="Calibri"/>
            </a:endParaRPr>
          </a:p>
        </p:txBody>
      </p:sp>
      <p:sp>
        <p:nvSpPr>
          <p:cNvPr id="113" name="Google Shape;113;p8"/>
          <p:cNvSpPr/>
          <p:nvPr/>
        </p:nvSpPr>
        <p:spPr>
          <a:xfrm>
            <a:off x="640080" y="960120"/>
            <a:ext cx="10972800" cy="86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6000"/>
              <a:buFont typeface="Bebas Neue"/>
              <a:buNone/>
            </a:pPr>
            <a:r>
              <a:rPr b="1" lang="en-US" sz="6000">
                <a:solidFill>
                  <a:srgbClr val="425585"/>
                </a:solidFill>
                <a:latin typeface="Bebas Neue"/>
                <a:ea typeface="Bebas Neue"/>
                <a:cs typeface="Bebas Neue"/>
                <a:sym typeface="Bebas Neue"/>
              </a:rPr>
              <a:t>THE MOVEMENT IS </a:t>
            </a:r>
            <a:r>
              <a:rPr b="1" lang="en-US" sz="6000">
                <a:solidFill>
                  <a:srgbClr val="F3343F"/>
                </a:solidFill>
                <a:latin typeface="Bebas Neue"/>
                <a:ea typeface="Bebas Neue"/>
                <a:cs typeface="Bebas Neue"/>
                <a:sym typeface="Bebas Neue"/>
              </a:rPr>
              <a:t>ALREADY BUILDING</a:t>
            </a:r>
            <a:endParaRPr b="1" sz="6000">
              <a:solidFill>
                <a:srgbClr val="F3343F"/>
              </a:solidFill>
              <a:latin typeface="Bebas Neue"/>
              <a:ea typeface="Bebas Neue"/>
              <a:cs typeface="Bebas Neue"/>
              <a:sym typeface="Bebas Neue"/>
            </a:endParaRPr>
          </a:p>
        </p:txBody>
      </p:sp>
      <p:sp>
        <p:nvSpPr>
          <p:cNvPr id="114" name="Google Shape;114;p8"/>
          <p:cNvSpPr/>
          <p:nvPr/>
        </p:nvSpPr>
        <p:spPr>
          <a:xfrm>
            <a:off x="640080" y="1783080"/>
            <a:ext cx="10972800" cy="86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6000"/>
              <a:buFont typeface="Bebas Neue"/>
              <a:buNone/>
            </a:pPr>
            <a:r>
              <a:t/>
            </a:r>
            <a:endParaRPr b="0" i="0" sz="6000" u="none" cap="none" strike="noStrike">
              <a:solidFill>
                <a:schemeClr val="dk1"/>
              </a:solidFill>
              <a:latin typeface="Calibri"/>
              <a:ea typeface="Calibri"/>
              <a:cs typeface="Calibri"/>
              <a:sym typeface="Calibri"/>
            </a:endParaRPr>
          </a:p>
        </p:txBody>
      </p:sp>
      <p:sp>
        <p:nvSpPr>
          <p:cNvPr id="115" name="Google Shape;115;p8"/>
          <p:cNvSpPr/>
          <p:nvPr/>
        </p:nvSpPr>
        <p:spPr>
          <a:xfrm>
            <a:off x="640075" y="2145375"/>
            <a:ext cx="8604300" cy="3249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en-US" sz="1600">
                <a:solidFill>
                  <a:schemeClr val="dk1"/>
                </a:solidFill>
                <a:latin typeface="Calibri"/>
                <a:ea typeface="Calibri"/>
                <a:cs typeface="Calibri"/>
                <a:sym typeface="Calibri"/>
              </a:rPr>
              <a:t>Thousands of moms have signed on to support the film and host screenings, setting a </a:t>
            </a:r>
            <a:r>
              <a:rPr b="1" lang="en-US" sz="1600">
                <a:solidFill>
                  <a:schemeClr val="dk1"/>
                </a:solidFill>
                <a:latin typeface="Calibri"/>
                <a:ea typeface="Calibri"/>
                <a:cs typeface="Calibri"/>
                <a:sym typeface="Calibri"/>
              </a:rPr>
              <a:t>world record for the most producers on a single film</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US" sz="1600">
                <a:solidFill>
                  <a:schemeClr val="dk1"/>
                </a:solidFill>
                <a:latin typeface="Calibri"/>
                <a:ea typeface="Calibri"/>
                <a:cs typeface="Calibri"/>
                <a:sym typeface="Calibri"/>
              </a:rPr>
              <a:t>At a moment when content about women is being suppressed or twisted into rage bait, </a:t>
            </a:r>
            <a:r>
              <a:rPr i="1" lang="en-US" sz="1600">
                <a:solidFill>
                  <a:schemeClr val="dk1"/>
                </a:solidFill>
                <a:latin typeface="Calibri"/>
                <a:ea typeface="Calibri"/>
                <a:cs typeface="Calibri"/>
                <a:sym typeface="Calibri"/>
              </a:rPr>
              <a:t>No Country for Mothers</a:t>
            </a:r>
            <a:r>
              <a:rPr lang="en-US" sz="1600">
                <a:solidFill>
                  <a:schemeClr val="dk1"/>
                </a:solidFill>
                <a:latin typeface="Calibri"/>
                <a:ea typeface="Calibri"/>
                <a:cs typeface="Calibri"/>
                <a:sym typeface="Calibri"/>
              </a:rPr>
              <a:t> is proof that women still have power, and they know how to use it, in the midterms and beyond.</a:t>
            </a:r>
            <a:endParaRPr sz="16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i="1" lang="en-US" sz="1600">
                <a:solidFill>
                  <a:schemeClr val="dk1"/>
                </a:solidFill>
                <a:latin typeface="Calibri"/>
                <a:ea typeface="Calibri"/>
                <a:cs typeface="Calibri"/>
                <a:sym typeface="Calibri"/>
              </a:rPr>
              <a:t>No Country for Mothers</a:t>
            </a:r>
            <a:r>
              <a:rPr lang="en-US" sz="1600">
                <a:solidFill>
                  <a:schemeClr val="dk1"/>
                </a:solidFill>
                <a:latin typeface="Calibri"/>
                <a:ea typeface="Calibri"/>
                <a:cs typeface="Calibri"/>
                <a:sym typeface="Calibri"/>
              </a:rPr>
              <a:t> </a:t>
            </a:r>
            <a:r>
              <a:rPr b="1" lang="en-US" sz="1600">
                <a:solidFill>
                  <a:schemeClr val="dk1"/>
                </a:solidFill>
                <a:latin typeface="Calibri"/>
                <a:ea typeface="Calibri"/>
                <a:cs typeface="Calibri"/>
                <a:sym typeface="Calibri"/>
              </a:rPr>
              <a:t>premieres June 15</a:t>
            </a:r>
            <a:r>
              <a:rPr lang="en-US" sz="1600">
                <a:solidFill>
                  <a:schemeClr val="dk1"/>
                </a:solidFill>
                <a:latin typeface="Calibri"/>
                <a:ea typeface="Calibri"/>
                <a:cs typeface="Calibri"/>
                <a:sym typeface="Calibri"/>
              </a:rPr>
              <a:t> in New York City followed by a national screening tour with stops in Minneapolis, Chicago, San Francisco, and more than 1000 grassroots screenings hosted by moms and allies in all 50 states timed to America’s 250th Anniversary.</a:t>
            </a:r>
            <a:endParaRPr sz="1600">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rPr lang="en-US" sz="1600">
                <a:solidFill>
                  <a:schemeClr val="dk1"/>
                </a:solidFill>
                <a:latin typeface="Calibri"/>
                <a:ea typeface="Calibri"/>
                <a:cs typeface="Calibri"/>
                <a:sym typeface="Calibri"/>
              </a:rPr>
              <a:t>Anyone can sign up to host a screening at </a:t>
            </a:r>
            <a:r>
              <a:rPr lang="en-US" sz="1600" u="sng">
                <a:solidFill>
                  <a:srgbClr val="1155CC"/>
                </a:solidFill>
                <a:latin typeface="Calibri"/>
                <a:ea typeface="Calibri"/>
                <a:cs typeface="Calibri"/>
                <a:sym typeface="Calibri"/>
                <a:hlinkClick r:id="rId3">
                  <a:extLst>
                    <a:ext uri="{A12FA001-AC4F-418D-AE19-62706E023703}">
                      <ahyp:hlinkClr val="tx"/>
                    </a:ext>
                  </a:extLst>
                </a:hlinkClick>
              </a:rPr>
              <a:t>MomsFirst.Us</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
        <p:nvSpPr>
          <p:cNvPr id="116" name="Google Shape;116;p8"/>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17" name="Google Shape;117;p8"/>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6</a:t>
            </a:r>
            <a:r>
              <a:rPr b="0" i="0" lang="en-US" sz="900" u="none" cap="none" strike="noStrike">
                <a:solidFill>
                  <a:srgbClr val="5A6275"/>
                </a:solidFill>
                <a:latin typeface="Bebas Neue"/>
                <a:ea typeface="Bebas Neue"/>
                <a:cs typeface="Bebas Neue"/>
                <a:sym typeface="Bebas Neue"/>
              </a:rPr>
              <a:t>  </a:t>
            </a:r>
            <a:r>
              <a:rPr lang="en-US" sz="900">
                <a:solidFill>
                  <a:srgbClr val="5A6275"/>
                </a:solidFill>
                <a:latin typeface="Bebas Neue"/>
                <a:ea typeface="Bebas Neue"/>
                <a:cs typeface="Bebas Neue"/>
                <a:sym typeface="Bebas Neue"/>
              </a:rPr>
              <a:t>RELEASE PLAN</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2" name="Shape 122"/>
        <p:cNvGrpSpPr/>
        <p:nvPr/>
      </p:nvGrpSpPr>
      <p:grpSpPr>
        <a:xfrm>
          <a:off x="0" y="0"/>
          <a:ext cx="0" cy="0"/>
          <a:chOff x="0" y="0"/>
          <a:chExt cx="0" cy="0"/>
        </a:xfrm>
      </p:grpSpPr>
      <p:sp>
        <p:nvSpPr>
          <p:cNvPr id="123" name="Google Shape;123;p9"/>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7</a:t>
            </a:r>
            <a:r>
              <a:rPr b="1" i="0" lang="en-US" u="none" cap="none" strike="noStrike">
                <a:solidFill>
                  <a:srgbClr val="F3343F"/>
                </a:solidFill>
                <a:latin typeface="Bebas Neue"/>
                <a:ea typeface="Bebas Neue"/>
                <a:cs typeface="Bebas Neue"/>
                <a:sym typeface="Bebas Neue"/>
              </a:rPr>
              <a:t>  /  </a:t>
            </a:r>
            <a:r>
              <a:rPr b="1" lang="en-US">
                <a:solidFill>
                  <a:srgbClr val="F3343F"/>
                </a:solidFill>
                <a:latin typeface="Bebas Neue"/>
                <a:ea typeface="Bebas Neue"/>
                <a:cs typeface="Bebas Neue"/>
                <a:sym typeface="Bebas Neue"/>
              </a:rPr>
              <a:t>RELEASE PLAN</a:t>
            </a:r>
            <a:endParaRPr b="0" i="0" u="none" cap="none" strike="noStrike">
              <a:solidFill>
                <a:schemeClr val="dk1"/>
              </a:solidFill>
              <a:latin typeface="Calibri"/>
              <a:ea typeface="Calibri"/>
              <a:cs typeface="Calibri"/>
              <a:sym typeface="Calibri"/>
            </a:endParaRPr>
          </a:p>
        </p:txBody>
      </p:sp>
      <p:sp>
        <p:nvSpPr>
          <p:cNvPr id="125" name="Google Shape;125;p9"/>
          <p:cNvSpPr/>
          <p:nvPr/>
        </p:nvSpPr>
        <p:spPr>
          <a:xfrm>
            <a:off x="640080" y="960120"/>
            <a:ext cx="10972800" cy="86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6000"/>
              <a:buFont typeface="Bebas Neue"/>
              <a:buNone/>
            </a:pPr>
            <a:r>
              <a:rPr b="1" lang="en-US" sz="6000">
                <a:solidFill>
                  <a:srgbClr val="425585"/>
                </a:solidFill>
                <a:latin typeface="Bebas Neue"/>
                <a:ea typeface="Bebas Neue"/>
                <a:cs typeface="Bebas Neue"/>
                <a:sym typeface="Bebas Neue"/>
              </a:rPr>
              <a:t>SETTING THE</a:t>
            </a:r>
            <a:r>
              <a:rPr b="1" lang="en-US" sz="6000">
                <a:solidFill>
                  <a:srgbClr val="425585"/>
                </a:solidFill>
                <a:latin typeface="Bebas Neue"/>
                <a:ea typeface="Bebas Neue"/>
                <a:cs typeface="Bebas Neue"/>
                <a:sym typeface="Bebas Neue"/>
              </a:rPr>
              <a:t> </a:t>
            </a:r>
            <a:r>
              <a:rPr b="1" lang="en-US" sz="6000">
                <a:solidFill>
                  <a:srgbClr val="F3343F"/>
                </a:solidFill>
                <a:latin typeface="Bebas Neue"/>
                <a:ea typeface="Bebas Neue"/>
                <a:cs typeface="Bebas Neue"/>
                <a:sym typeface="Bebas Neue"/>
              </a:rPr>
              <a:t>World Record</a:t>
            </a:r>
            <a:endParaRPr b="1" sz="6000">
              <a:solidFill>
                <a:srgbClr val="F3343F"/>
              </a:solidFill>
              <a:latin typeface="Bebas Neue"/>
              <a:ea typeface="Bebas Neue"/>
              <a:cs typeface="Bebas Neue"/>
              <a:sym typeface="Bebas Neue"/>
            </a:endParaRPr>
          </a:p>
        </p:txBody>
      </p:sp>
      <p:sp>
        <p:nvSpPr>
          <p:cNvPr id="126" name="Google Shape;126;p9"/>
          <p:cNvSpPr/>
          <p:nvPr/>
        </p:nvSpPr>
        <p:spPr>
          <a:xfrm>
            <a:off x="640080" y="1783080"/>
            <a:ext cx="10972800" cy="868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6000"/>
              <a:buFont typeface="Bebas Neue"/>
              <a:buNone/>
            </a:pPr>
            <a:r>
              <a:t/>
            </a:r>
            <a:endParaRPr b="0" i="0" sz="6000" u="none" cap="none" strike="noStrike">
              <a:solidFill>
                <a:schemeClr val="dk1"/>
              </a:solidFill>
              <a:latin typeface="Calibri"/>
              <a:ea typeface="Calibri"/>
              <a:cs typeface="Calibri"/>
              <a:sym typeface="Calibri"/>
            </a:endParaRPr>
          </a:p>
        </p:txBody>
      </p:sp>
      <p:sp>
        <p:nvSpPr>
          <p:cNvPr id="127" name="Google Shape;127;p9"/>
          <p:cNvSpPr/>
          <p:nvPr/>
        </p:nvSpPr>
        <p:spPr>
          <a:xfrm>
            <a:off x="640075" y="2145375"/>
            <a:ext cx="8604300" cy="32493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lang="en-US" sz="1800">
                <a:solidFill>
                  <a:schemeClr val="dk1"/>
                </a:solidFill>
                <a:latin typeface="Calibri"/>
                <a:ea typeface="Calibri"/>
                <a:cs typeface="Calibri"/>
                <a:sym typeface="Calibri"/>
              </a:rPr>
              <a:t>The record-setting producer credit reflects the film’s central premise: that motherhood in America is not a private struggle but a collective one. </a:t>
            </a:r>
            <a:endParaRPr sz="1800">
              <a:solidFill>
                <a:schemeClr val="dk1"/>
              </a:solidFill>
              <a:latin typeface="Calibri"/>
              <a:ea typeface="Calibri"/>
              <a:cs typeface="Calibri"/>
              <a:sym typeface="Calibri"/>
            </a:endParaRPr>
          </a:p>
          <a:p>
            <a:pPr indent="0" lvl="0" marL="0" rtl="0" algn="l">
              <a:lnSpc>
                <a:spcPct val="125000"/>
              </a:lnSpc>
              <a:spcBef>
                <a:spcPts val="1000"/>
              </a:spcBef>
              <a:spcAft>
                <a:spcPts val="0"/>
              </a:spcAft>
              <a:buNone/>
            </a:pPr>
            <a:r>
              <a:rPr lang="en-US" sz="1800">
                <a:solidFill>
                  <a:schemeClr val="dk1"/>
                </a:solidFill>
                <a:latin typeface="Calibri"/>
                <a:ea typeface="Calibri"/>
                <a:cs typeface="Calibri"/>
                <a:sym typeface="Calibri"/>
              </a:rPr>
              <a:t>More than 2,500 mothers, caregivers, and advocates signed on to support the film, share their story, and host a screening. Their names will appear in the film’s final credits.</a:t>
            </a:r>
            <a:endParaRPr sz="1800">
              <a:solidFill>
                <a:schemeClr val="dk1"/>
              </a:solidFill>
              <a:latin typeface="Calibri"/>
              <a:ea typeface="Calibri"/>
              <a:cs typeface="Calibri"/>
              <a:sym typeface="Calibri"/>
            </a:endParaRPr>
          </a:p>
          <a:p>
            <a:pPr indent="0" lvl="0" marL="0" rtl="0" algn="l">
              <a:lnSpc>
                <a:spcPct val="125000"/>
              </a:lnSpc>
              <a:spcBef>
                <a:spcPts val="1000"/>
              </a:spcBef>
              <a:spcAft>
                <a:spcPts val="0"/>
              </a:spcAft>
              <a:buNone/>
            </a:pPr>
            <a:r>
              <a:rPr lang="en-US" sz="1800">
                <a:solidFill>
                  <a:schemeClr val="dk1"/>
                </a:solidFill>
                <a:latin typeface="Calibri"/>
                <a:ea typeface="Calibri"/>
                <a:cs typeface="Calibri"/>
                <a:sym typeface="Calibri"/>
              </a:rPr>
              <a:t>This beats the previous world record of 1,468 producers held since 1991 by the Japanese film Senso to Seishin. </a:t>
            </a:r>
            <a:endParaRPr sz="1800">
              <a:solidFill>
                <a:schemeClr val="dk1"/>
              </a:solidFill>
              <a:latin typeface="Calibri"/>
              <a:ea typeface="Calibri"/>
              <a:cs typeface="Calibri"/>
              <a:sym typeface="Calibri"/>
            </a:endParaRPr>
          </a:p>
          <a:p>
            <a:pPr indent="0" lvl="0" marL="0" rtl="0" algn="l">
              <a:lnSpc>
                <a:spcPct val="125000"/>
              </a:lnSpc>
              <a:spcBef>
                <a:spcPts val="1000"/>
              </a:spcBef>
              <a:spcAft>
                <a:spcPts val="0"/>
              </a:spcAft>
              <a:buClr>
                <a:schemeClr val="dk1"/>
              </a:buClr>
              <a:buSzPts val="1100"/>
              <a:buFont typeface="Arial"/>
              <a:buNone/>
            </a:pPr>
            <a:r>
              <a:rPr lang="en-US" sz="1800">
                <a:solidFill>
                  <a:schemeClr val="dk1"/>
                </a:solidFill>
                <a:latin typeface="Calibri"/>
                <a:ea typeface="Calibri"/>
                <a:cs typeface="Calibri"/>
                <a:sym typeface="Calibri"/>
              </a:rPr>
              <a:t>With this world record, </a:t>
            </a:r>
            <a:r>
              <a:rPr i="1" lang="en-US" sz="1800">
                <a:solidFill>
                  <a:schemeClr val="dk1"/>
                </a:solidFill>
                <a:latin typeface="Calibri"/>
                <a:ea typeface="Calibri"/>
                <a:cs typeface="Calibri"/>
                <a:sym typeface="Calibri"/>
              </a:rPr>
              <a:t>No Country for Mothers</a:t>
            </a:r>
            <a:r>
              <a:rPr lang="en-US" sz="1800">
                <a:solidFill>
                  <a:schemeClr val="dk1"/>
                </a:solidFill>
                <a:latin typeface="Calibri"/>
                <a:ea typeface="Calibri"/>
                <a:cs typeface="Calibri"/>
                <a:sym typeface="Calibri"/>
              </a:rPr>
              <a:t> turns its production into a movement. </a:t>
            </a:r>
            <a:endParaRPr sz="1800">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t/>
            </a:r>
            <a:endParaRPr sz="1800">
              <a:solidFill>
                <a:schemeClr val="dk1"/>
              </a:solidFill>
              <a:latin typeface="Calibri"/>
              <a:ea typeface="Calibri"/>
              <a:cs typeface="Calibri"/>
              <a:sym typeface="Calibri"/>
            </a:endParaRPr>
          </a:p>
        </p:txBody>
      </p:sp>
      <p:sp>
        <p:nvSpPr>
          <p:cNvPr id="128" name="Google Shape;128;p9"/>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29" name="Google Shape;129;p9"/>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7</a:t>
            </a:r>
            <a:r>
              <a:rPr b="0" i="0" lang="en-US" sz="900" u="none" cap="none" strike="noStrike">
                <a:solidFill>
                  <a:srgbClr val="5A6275"/>
                </a:solidFill>
                <a:latin typeface="Bebas Neue"/>
                <a:ea typeface="Bebas Neue"/>
                <a:cs typeface="Bebas Neue"/>
                <a:sym typeface="Bebas Neue"/>
              </a:rPr>
              <a:t>  </a:t>
            </a:r>
            <a:r>
              <a:rPr lang="en-US" sz="900">
                <a:solidFill>
                  <a:srgbClr val="5A6275"/>
                </a:solidFill>
                <a:latin typeface="Bebas Neue"/>
                <a:ea typeface="Bebas Neue"/>
                <a:cs typeface="Bebas Neue"/>
                <a:sym typeface="Bebas Neue"/>
              </a:rPr>
              <a:t>RELEASE PLAN</a:t>
            </a:r>
            <a:endParaRPr b="0" i="0" sz="9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 name="Shape 134"/>
        <p:cNvGrpSpPr/>
        <p:nvPr/>
      </p:nvGrpSpPr>
      <p:grpSpPr>
        <a:xfrm>
          <a:off x="0" y="0"/>
          <a:ext cx="0" cy="0"/>
          <a:chOff x="0" y="0"/>
          <a:chExt cx="0" cy="0"/>
        </a:xfrm>
      </p:grpSpPr>
      <p:sp>
        <p:nvSpPr>
          <p:cNvPr id="135" name="Google Shape;135;p10"/>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0"/>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8</a:t>
            </a:r>
            <a:r>
              <a:rPr b="1" i="0" lang="en-US" u="none" cap="none" strike="noStrike">
                <a:solidFill>
                  <a:srgbClr val="F3343F"/>
                </a:solidFill>
                <a:latin typeface="Bebas Neue"/>
                <a:ea typeface="Bebas Neue"/>
                <a:cs typeface="Bebas Neue"/>
                <a:sym typeface="Bebas Neue"/>
              </a:rPr>
              <a:t>  /  ASSETS</a:t>
            </a:r>
            <a:endParaRPr b="0" i="0" u="none" cap="none" strike="noStrike">
              <a:solidFill>
                <a:schemeClr val="dk1"/>
              </a:solidFill>
              <a:latin typeface="Calibri"/>
              <a:ea typeface="Calibri"/>
              <a:cs typeface="Calibri"/>
              <a:sym typeface="Calibri"/>
            </a:endParaRPr>
          </a:p>
        </p:txBody>
      </p:sp>
      <p:sp>
        <p:nvSpPr>
          <p:cNvPr id="137" name="Google Shape;137;p10"/>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i="0" lang="en-US" sz="6000" u="none" cap="none" strike="noStrike">
                <a:solidFill>
                  <a:srgbClr val="425585"/>
                </a:solidFill>
                <a:latin typeface="Bebas Neue"/>
                <a:ea typeface="Bebas Neue"/>
                <a:cs typeface="Bebas Neue"/>
                <a:sym typeface="Bebas Neue"/>
              </a:rPr>
              <a:t>CREATIVE ASSETS: </a:t>
            </a:r>
            <a:r>
              <a:rPr b="1" lang="en-US" sz="6000">
                <a:solidFill>
                  <a:srgbClr val="F3343F"/>
                </a:solidFill>
                <a:latin typeface="Bebas Neue"/>
                <a:ea typeface="Bebas Neue"/>
                <a:cs typeface="Bebas Neue"/>
                <a:sym typeface="Bebas Neue"/>
              </a:rPr>
              <a:t>TEASER</a:t>
            </a:r>
            <a:endParaRPr b="0" i="0" sz="6000" u="none" cap="none" strike="noStrike">
              <a:solidFill>
                <a:srgbClr val="F3343F"/>
              </a:solidFill>
              <a:latin typeface="Calibri"/>
              <a:ea typeface="Calibri"/>
              <a:cs typeface="Calibri"/>
              <a:sym typeface="Calibri"/>
            </a:endParaRPr>
          </a:p>
        </p:txBody>
      </p:sp>
      <p:sp>
        <p:nvSpPr>
          <p:cNvPr id="138" name="Google Shape;138;p10"/>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39" name="Google Shape;139;p10"/>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8</a:t>
            </a:r>
            <a:r>
              <a:rPr b="0" i="0" lang="en-US" sz="900" u="none" cap="none" strike="noStrike">
                <a:solidFill>
                  <a:srgbClr val="5A6275"/>
                </a:solidFill>
                <a:latin typeface="Bebas Neue"/>
                <a:ea typeface="Bebas Neue"/>
                <a:cs typeface="Bebas Neue"/>
                <a:sym typeface="Bebas Neue"/>
              </a:rPr>
              <a:t>  CREATIVE ASSETS</a:t>
            </a:r>
            <a:endParaRPr b="0" i="0" sz="900" u="none" cap="none" strike="noStrike">
              <a:solidFill>
                <a:schemeClr val="dk1"/>
              </a:solidFill>
              <a:latin typeface="Calibri"/>
              <a:ea typeface="Calibri"/>
              <a:cs typeface="Calibri"/>
              <a:sym typeface="Calibri"/>
            </a:endParaRPr>
          </a:p>
        </p:txBody>
      </p:sp>
      <p:pic>
        <p:nvPicPr>
          <p:cNvPr descr="From post-war propaganda to culture wars pitting “girl bosses” vs “trad wives,” the film reveals forces that have defined American motherhood and opportunities to come together across political division.&#10;&#10;The film is produced by Emmy-nominated Culture House Media. It’s produced in partnership with French Tuck Media, the production company founded by Queer Eye star Tan France, and Moms First, the national non-profit organization using media to educate and mobilize millions of moms.&#10;&#10;Executive Producers: &#10;Reshma Saujani (Moms First, Girls Who Code)&#10;Tan France (Queer Eye, French Tuck Media)&#10;Donna MacLetchie (French Tuck Media)&#10;Nicole Galovski (Culture House)&#10;Carri Twigg (Culture House)&#10;&#10;Produced by Lauren Cynamon (Eater’s Guide to the World) and Ashley York (Hillbilly, Tig)." id="140" name="Google Shape;140;p10" title="A Film About American Motherhood | Teaser Trailer">
            <a:hlinkClick r:id="rId3"/>
          </p:cNvPr>
          <p:cNvPicPr preferRelativeResize="0"/>
          <p:nvPr/>
        </p:nvPicPr>
        <p:blipFill>
          <a:blip r:embed="rId4">
            <a:alphaModFix/>
          </a:blip>
          <a:stretch>
            <a:fillRect/>
          </a:stretch>
        </p:blipFill>
        <p:spPr>
          <a:xfrm>
            <a:off x="719600" y="2039230"/>
            <a:ext cx="6351450" cy="3572691"/>
          </a:xfrm>
          <a:prstGeom prst="rect">
            <a:avLst/>
          </a:prstGeom>
          <a:noFill/>
          <a:ln>
            <a:noFill/>
          </a:ln>
        </p:spPr>
      </p:pic>
      <p:sp>
        <p:nvSpPr>
          <p:cNvPr id="141" name="Google Shape;141;p10"/>
          <p:cNvSpPr txBox="1"/>
          <p:nvPr/>
        </p:nvSpPr>
        <p:spPr>
          <a:xfrm>
            <a:off x="7280350" y="2039225"/>
            <a:ext cx="3101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Vertical &amp; horizontal video available for download </a:t>
            </a:r>
            <a:r>
              <a:rPr lang="en-US" u="sng">
                <a:solidFill>
                  <a:schemeClr val="hlink"/>
                </a:solidFill>
                <a:latin typeface="Calibri"/>
                <a:ea typeface="Calibri"/>
                <a:cs typeface="Calibri"/>
                <a:sym typeface="Calibri"/>
                <a:hlinkClick r:id="rId5"/>
              </a:rPr>
              <a:t>in this folder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Source: Moms First</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6" name="Shape 146"/>
        <p:cNvGrpSpPr/>
        <p:nvPr/>
      </p:nvGrpSpPr>
      <p:grpSpPr>
        <a:xfrm>
          <a:off x="0" y="0"/>
          <a:ext cx="0" cy="0"/>
          <a:chOff x="0" y="0"/>
          <a:chExt cx="0" cy="0"/>
        </a:xfrm>
      </p:grpSpPr>
      <p:sp>
        <p:nvSpPr>
          <p:cNvPr id="147" name="Google Shape;147;p11"/>
          <p:cNvSpPr/>
          <p:nvPr/>
        </p:nvSpPr>
        <p:spPr>
          <a:xfrm>
            <a:off x="0" y="0"/>
            <a:ext cx="411600" cy="6858000"/>
          </a:xfrm>
          <a:prstGeom prst="rect">
            <a:avLst/>
          </a:prstGeom>
          <a:solidFill>
            <a:srgbClr val="425585"/>
          </a:solidFill>
          <a:ln cap="flat" cmpd="sng" w="12700">
            <a:solidFill>
              <a:srgbClr val="4255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a:off x="640080" y="502920"/>
            <a:ext cx="10911600" cy="292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F3343F"/>
              </a:buClr>
              <a:buSzPts val="1200"/>
              <a:buFont typeface="Bebas Neue"/>
              <a:buNone/>
            </a:pPr>
            <a:r>
              <a:rPr b="1" i="0" lang="en-US" u="none" cap="none" strike="noStrike">
                <a:solidFill>
                  <a:srgbClr val="F3343F"/>
                </a:solidFill>
                <a:latin typeface="Bebas Neue"/>
                <a:ea typeface="Bebas Neue"/>
                <a:cs typeface="Bebas Neue"/>
                <a:sym typeface="Bebas Neue"/>
              </a:rPr>
              <a:t>0</a:t>
            </a:r>
            <a:r>
              <a:rPr b="1" lang="en-US">
                <a:solidFill>
                  <a:srgbClr val="F3343F"/>
                </a:solidFill>
                <a:latin typeface="Bebas Neue"/>
                <a:ea typeface="Bebas Neue"/>
                <a:cs typeface="Bebas Neue"/>
                <a:sym typeface="Bebas Neue"/>
              </a:rPr>
              <a:t>9</a:t>
            </a:r>
            <a:r>
              <a:rPr b="1" i="0" lang="en-US" u="none" cap="none" strike="noStrike">
                <a:solidFill>
                  <a:srgbClr val="F3343F"/>
                </a:solidFill>
                <a:latin typeface="Bebas Neue"/>
                <a:ea typeface="Bebas Neue"/>
                <a:cs typeface="Bebas Neue"/>
                <a:sym typeface="Bebas Neue"/>
              </a:rPr>
              <a:t>  /  ASSETS</a:t>
            </a:r>
            <a:endParaRPr b="0" i="0" u="none" cap="none" strike="noStrike">
              <a:solidFill>
                <a:schemeClr val="dk1"/>
              </a:solidFill>
              <a:latin typeface="Calibri"/>
              <a:ea typeface="Calibri"/>
              <a:cs typeface="Calibri"/>
              <a:sym typeface="Calibri"/>
            </a:endParaRPr>
          </a:p>
        </p:txBody>
      </p:sp>
      <p:sp>
        <p:nvSpPr>
          <p:cNvPr id="149" name="Google Shape;149;p11"/>
          <p:cNvSpPr/>
          <p:nvPr/>
        </p:nvSpPr>
        <p:spPr>
          <a:xfrm>
            <a:off x="640080" y="960120"/>
            <a:ext cx="10972800" cy="914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425585"/>
              </a:buClr>
              <a:buSzPts val="5600"/>
              <a:buFont typeface="Bebas Neue"/>
              <a:buNone/>
            </a:pPr>
            <a:r>
              <a:rPr b="1" i="0" lang="en-US" sz="6000" u="none" cap="none" strike="noStrike">
                <a:solidFill>
                  <a:srgbClr val="425585"/>
                </a:solidFill>
                <a:latin typeface="Bebas Neue"/>
                <a:ea typeface="Bebas Neue"/>
                <a:cs typeface="Bebas Neue"/>
                <a:sym typeface="Bebas Neue"/>
              </a:rPr>
              <a:t>CREATIVE ASSETS: </a:t>
            </a:r>
            <a:r>
              <a:rPr b="1" lang="en-US" sz="6000">
                <a:solidFill>
                  <a:srgbClr val="F3343F"/>
                </a:solidFill>
                <a:latin typeface="Bebas Neue"/>
                <a:ea typeface="Bebas Neue"/>
                <a:cs typeface="Bebas Neue"/>
                <a:sym typeface="Bebas Neue"/>
              </a:rPr>
              <a:t>TRAILER</a:t>
            </a:r>
            <a:endParaRPr b="0" i="0" sz="6000" u="none" cap="none" strike="noStrike">
              <a:solidFill>
                <a:srgbClr val="F3343F"/>
              </a:solidFill>
              <a:latin typeface="Calibri"/>
              <a:ea typeface="Calibri"/>
              <a:cs typeface="Calibri"/>
              <a:sym typeface="Calibri"/>
            </a:endParaRPr>
          </a:p>
        </p:txBody>
      </p:sp>
      <p:sp>
        <p:nvSpPr>
          <p:cNvPr id="150" name="Google Shape;150;p11"/>
          <p:cNvSpPr/>
          <p:nvPr/>
        </p:nvSpPr>
        <p:spPr>
          <a:xfrm>
            <a:off x="548640" y="6355080"/>
            <a:ext cx="7315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THE AMERICAN MOTHERHOOD TOUR  /  PRESS DECK</a:t>
            </a:r>
            <a:endParaRPr b="0" i="0" sz="900" u="none" cap="none" strike="noStrike">
              <a:solidFill>
                <a:schemeClr val="dk1"/>
              </a:solidFill>
              <a:latin typeface="Calibri"/>
              <a:ea typeface="Calibri"/>
              <a:cs typeface="Calibri"/>
              <a:sym typeface="Calibri"/>
            </a:endParaRPr>
          </a:p>
        </p:txBody>
      </p:sp>
      <p:sp>
        <p:nvSpPr>
          <p:cNvPr id="151" name="Google Shape;151;p11"/>
          <p:cNvSpPr/>
          <p:nvPr/>
        </p:nvSpPr>
        <p:spPr>
          <a:xfrm>
            <a:off x="7071055" y="6355080"/>
            <a:ext cx="4572000" cy="2742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5A6275"/>
              </a:buClr>
              <a:buSzPts val="900"/>
              <a:buFont typeface="Bebas Neue"/>
              <a:buNone/>
            </a:pPr>
            <a:r>
              <a:rPr b="0" i="0" lang="en-US" sz="900" u="none" cap="none" strike="noStrike">
                <a:solidFill>
                  <a:srgbClr val="5A6275"/>
                </a:solidFill>
                <a:latin typeface="Bebas Neue"/>
                <a:ea typeface="Bebas Neue"/>
                <a:cs typeface="Bebas Neue"/>
                <a:sym typeface="Bebas Neue"/>
              </a:rPr>
              <a:t>0</a:t>
            </a:r>
            <a:r>
              <a:rPr lang="en-US" sz="900">
                <a:solidFill>
                  <a:srgbClr val="5A6275"/>
                </a:solidFill>
                <a:latin typeface="Bebas Neue"/>
                <a:ea typeface="Bebas Neue"/>
                <a:cs typeface="Bebas Neue"/>
                <a:sym typeface="Bebas Neue"/>
              </a:rPr>
              <a:t>9</a:t>
            </a:r>
            <a:r>
              <a:rPr b="0" i="0" lang="en-US" sz="900" u="none" cap="none" strike="noStrike">
                <a:solidFill>
                  <a:srgbClr val="5A6275"/>
                </a:solidFill>
                <a:latin typeface="Bebas Neue"/>
                <a:ea typeface="Bebas Neue"/>
                <a:cs typeface="Bebas Neue"/>
                <a:sym typeface="Bebas Neue"/>
              </a:rPr>
              <a:t>  CREATIVE ASSETS</a:t>
            </a:r>
            <a:endParaRPr b="0" i="0" sz="900" u="none" cap="none" strike="noStrike">
              <a:solidFill>
                <a:schemeClr val="dk1"/>
              </a:solidFill>
              <a:latin typeface="Calibri"/>
              <a:ea typeface="Calibri"/>
              <a:cs typeface="Calibri"/>
              <a:sym typeface="Calibri"/>
            </a:endParaRPr>
          </a:p>
        </p:txBody>
      </p:sp>
      <p:sp>
        <p:nvSpPr>
          <p:cNvPr id="152" name="Google Shape;152;p11"/>
          <p:cNvSpPr txBox="1"/>
          <p:nvPr/>
        </p:nvSpPr>
        <p:spPr>
          <a:xfrm>
            <a:off x="7280350" y="2039225"/>
            <a:ext cx="3726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Vertical &amp; horizontal video available for download </a:t>
            </a:r>
            <a:r>
              <a:rPr lang="en-US" u="sng">
                <a:solidFill>
                  <a:schemeClr val="hlink"/>
                </a:solidFill>
                <a:latin typeface="Calibri"/>
                <a:ea typeface="Calibri"/>
                <a:cs typeface="Calibri"/>
                <a:sym typeface="Calibri"/>
                <a:hlinkClick r:id="rId3"/>
              </a:rPr>
              <a:t>in this folder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Source: Moms First</a:t>
            </a:r>
            <a:endParaRPr>
              <a:latin typeface="Calibri"/>
              <a:ea typeface="Calibri"/>
              <a:cs typeface="Calibri"/>
              <a:sym typeface="Calibri"/>
            </a:endParaRPr>
          </a:p>
        </p:txBody>
      </p:sp>
      <p:pic>
        <p:nvPicPr>
          <p:cNvPr id="153" name="Google Shape;153;p11" title="No Country For Mothers Trailer_Horizontal_043026.mp4">
            <a:hlinkClick r:id="rId4"/>
          </p:cNvPr>
          <p:cNvPicPr preferRelativeResize="0"/>
          <p:nvPr/>
        </p:nvPicPr>
        <p:blipFill>
          <a:blip r:embed="rId5">
            <a:alphaModFix/>
          </a:blip>
          <a:stretch>
            <a:fillRect/>
          </a:stretch>
        </p:blipFill>
        <p:spPr>
          <a:xfrm>
            <a:off x="700200" y="2026925"/>
            <a:ext cx="6427747" cy="3615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